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sldIdLst>
    <p:sldId id="285" r:id="rId2"/>
    <p:sldId id="310" r:id="rId3"/>
    <p:sldId id="264" r:id="rId4"/>
    <p:sldId id="265" r:id="rId5"/>
    <p:sldId id="266" r:id="rId6"/>
    <p:sldId id="314" r:id="rId7"/>
    <p:sldId id="328" r:id="rId8"/>
    <p:sldId id="339" r:id="rId9"/>
    <p:sldId id="315" r:id="rId10"/>
    <p:sldId id="329" r:id="rId11"/>
    <p:sldId id="340" r:id="rId12"/>
    <p:sldId id="316" r:id="rId13"/>
    <p:sldId id="330" r:id="rId14"/>
    <p:sldId id="341" r:id="rId15"/>
    <p:sldId id="317" r:id="rId16"/>
    <p:sldId id="331" r:id="rId17"/>
    <p:sldId id="342" r:id="rId18"/>
    <p:sldId id="318" r:id="rId19"/>
    <p:sldId id="295" r:id="rId20"/>
    <p:sldId id="319" r:id="rId21"/>
    <p:sldId id="332" r:id="rId22"/>
    <p:sldId id="343" r:id="rId23"/>
    <p:sldId id="320" r:id="rId24"/>
    <p:sldId id="333" r:id="rId25"/>
    <p:sldId id="344" r:id="rId26"/>
    <p:sldId id="321" r:id="rId27"/>
    <p:sldId id="334" r:id="rId28"/>
    <p:sldId id="345" r:id="rId29"/>
    <p:sldId id="322" r:id="rId30"/>
    <p:sldId id="335" r:id="rId31"/>
    <p:sldId id="346" r:id="rId32"/>
    <p:sldId id="303" r:id="rId33"/>
    <p:sldId id="297" r:id="rId34"/>
    <p:sldId id="324" r:id="rId35"/>
    <p:sldId id="336" r:id="rId36"/>
    <p:sldId id="347" r:id="rId37"/>
    <p:sldId id="325" r:id="rId38"/>
    <p:sldId id="337" r:id="rId39"/>
    <p:sldId id="348" r:id="rId40"/>
    <p:sldId id="326" r:id="rId41"/>
    <p:sldId id="338" r:id="rId42"/>
    <p:sldId id="349" r:id="rId43"/>
    <p:sldId id="304" r:id="rId44"/>
    <p:sldId id="299" r:id="rId45"/>
    <p:sldId id="305" r:id="rId46"/>
    <p:sldId id="350" r:id="rId47"/>
    <p:sldId id="283" r:id="rId48"/>
    <p:sldId id="291" r:id="rId49"/>
    <p:sldId id="28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C06C"/>
    <a:srgbClr val="5E6D98"/>
    <a:srgbClr val="C17B6F"/>
    <a:srgbClr val="546731"/>
    <a:srgbClr val="9679A1"/>
    <a:srgbClr val="9194C1"/>
    <a:srgbClr val="85747D"/>
    <a:srgbClr val="B56A86"/>
    <a:srgbClr val="E4B779"/>
    <a:srgbClr val="678B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38" autoAdjust="0"/>
    <p:restoredTop sz="91402" autoAdjust="0"/>
  </p:normalViewPr>
  <p:slideViewPr>
    <p:cSldViewPr snapToGrid="0">
      <p:cViewPr>
        <p:scale>
          <a:sx n="81" d="100"/>
          <a:sy n="81" d="100"/>
        </p:scale>
        <p:origin x="208" y="216"/>
      </p:cViewPr>
      <p:guideLst>
        <p:guide orient="horz" pos="2160"/>
        <p:guide pos="3840"/>
      </p:guideLst>
    </p:cSldViewPr>
  </p:slideViewPr>
  <p:outlineViewPr>
    <p:cViewPr>
      <p:scale>
        <a:sx n="33" d="100"/>
        <a:sy n="33" d="100"/>
      </p:scale>
      <p:origin x="0" y="7176"/>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116518-D4E2-BA4F-8FC8-19028D2D730E}" type="datetimeFigureOut">
              <a:rPr lang="en-US" smtClean="0"/>
              <a:t>2/29/16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988CC34-BB5E-AC4D-BA28-D890B803541F}" type="slidenum">
              <a:rPr lang="en-US" smtClean="0"/>
              <a:t>‹#›</a:t>
            </a:fld>
            <a:endParaRPr lang="en-US"/>
          </a:p>
        </p:txBody>
      </p:sp>
    </p:spTree>
    <p:extLst>
      <p:ext uri="{BB962C8B-B14F-4D97-AF65-F5344CB8AC3E}">
        <p14:creationId xmlns:p14="http://schemas.microsoft.com/office/powerpoint/2010/main" val="38102652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Background:</a:t>
            </a:r>
          </a:p>
          <a:p>
            <a:r>
              <a:rPr lang="en-US" sz="1200" dirty="0" smtClean="0"/>
              <a:t>Sandra Kaplan developed these critical thinking “tools”, </a:t>
            </a:r>
            <a:r>
              <a:rPr lang="en-US" sz="1200" b="1" dirty="0" smtClean="0"/>
              <a:t>Depth and Complexity Icons</a:t>
            </a:r>
            <a:r>
              <a:rPr lang="en-US" sz="1200" dirty="0" smtClean="0"/>
              <a:t>, as visual cues to encourage students to think critically, or in depth. </a:t>
            </a:r>
          </a:p>
          <a:p>
            <a:endParaRPr lang="en-US" sz="1200" dirty="0" smtClean="0"/>
          </a:p>
          <a:p>
            <a:r>
              <a:rPr lang="en-US" sz="1200" dirty="0" smtClean="0"/>
              <a:t>For teachers, these visual cues or “tools” serve as reminders that</a:t>
            </a:r>
            <a:r>
              <a:rPr lang="en-US" sz="1200" b="1" dirty="0" smtClean="0"/>
              <a:t> depth </a:t>
            </a:r>
            <a:r>
              <a:rPr lang="en-US" sz="1200" dirty="0" smtClean="0"/>
              <a:t>and </a:t>
            </a:r>
            <a:r>
              <a:rPr lang="en-US" sz="1200" b="1" dirty="0" smtClean="0"/>
              <a:t>complexity</a:t>
            </a:r>
            <a:r>
              <a:rPr lang="en-US" sz="1200" dirty="0" smtClean="0"/>
              <a:t> are critical components to consider while designing learning experiences, especially for gifted learners.  </a:t>
            </a:r>
            <a:r>
              <a:rPr lang="en-US" sz="1200" smtClean="0"/>
              <a:t>Through depth and complexity, gifted students come away with more critical understandings of concepts and essential understandings.</a:t>
            </a:r>
          </a:p>
          <a:p>
            <a:endParaRPr lang="en-US"/>
          </a:p>
        </p:txBody>
      </p:sp>
      <p:sp>
        <p:nvSpPr>
          <p:cNvPr id="4" name="Slide Number Placeholder 3"/>
          <p:cNvSpPr>
            <a:spLocks noGrp="1"/>
          </p:cNvSpPr>
          <p:nvPr>
            <p:ph type="sldNum" sz="quarter" idx="10"/>
          </p:nvPr>
        </p:nvSpPr>
        <p:spPr/>
        <p:txBody>
          <a:bodyPr/>
          <a:lstStyle/>
          <a:p>
            <a:fld id="{3988CC34-BB5E-AC4D-BA28-D890B803541F}" type="slidenum">
              <a:rPr lang="en-US" smtClean="0"/>
              <a:t>5</a:t>
            </a:fld>
            <a:endParaRPr lang="en-US"/>
          </a:p>
        </p:txBody>
      </p:sp>
    </p:spTree>
    <p:extLst>
      <p:ext uri="{BB962C8B-B14F-4D97-AF65-F5344CB8AC3E}">
        <p14:creationId xmlns:p14="http://schemas.microsoft.com/office/powerpoint/2010/main" val="3618709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105613183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6634222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06375"/>
            <a:ext cx="2743200" cy="438785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06375"/>
            <a:ext cx="8026400" cy="43878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13433377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30156901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1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33576481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200151"/>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200151"/>
            <a:ext cx="5384800" cy="3394075"/>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33874038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100" b="1"/>
            </a:lvl4pPr>
            <a:lvl5pPr marL="2438339" indent="0">
              <a:buNone/>
              <a:defRPr sz="2100" b="1"/>
            </a:lvl5pPr>
            <a:lvl6pPr marL="3047924" indent="0">
              <a:buNone/>
              <a:defRPr sz="2100" b="1"/>
            </a:lvl6pPr>
            <a:lvl7pPr marL="3657509" indent="0">
              <a:buNone/>
              <a:defRPr sz="2100" b="1"/>
            </a:lvl7pPr>
            <a:lvl8pPr marL="4267093" indent="0">
              <a:buNone/>
              <a:defRPr sz="2100" b="1"/>
            </a:lvl8pPr>
            <a:lvl9pPr marL="4876678"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8" name="Footer Placeholder 7"/>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9" name="Slide Number Placeholder 8"/>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7665964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4" name="Footer Placeholder 3"/>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5" name="Slide Number Placeholder 4"/>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5146674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3" name="Footer Placeholder 2"/>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4" name="Slide Number Placeholder 3"/>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325580271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733" y="273052"/>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33973724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4300"/>
            </a:lvl1pPr>
            <a:lvl2pPr marL="609585" indent="0">
              <a:buNone/>
              <a:defRPr sz="37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900"/>
            </a:lvl1pPr>
            <a:lvl2pPr marL="609585" indent="0">
              <a:buNone/>
              <a:defRPr sz="1600"/>
            </a:lvl2pPr>
            <a:lvl3pPr marL="1219170" indent="0">
              <a:buNone/>
              <a:defRPr sz="13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lIns="121917" tIns="60958" rIns="121917" bIns="60958"/>
          <a:lstStyle/>
          <a:p>
            <a:fld id="{67E2B75C-7A98-4577-8804-1FB44C89876B}" type="datetimeFigureOut">
              <a:rPr lang="en-US" smtClean="0"/>
              <a:t>2/29/16</a:t>
            </a:fld>
            <a:endParaRPr lang="en-US"/>
          </a:p>
        </p:txBody>
      </p:sp>
      <p:sp>
        <p:nvSpPr>
          <p:cNvPr id="6" name="Footer Placeholder 5"/>
          <p:cNvSpPr>
            <a:spLocks noGrp="1"/>
          </p:cNvSpPr>
          <p:nvPr>
            <p:ph type="ftr" sz="quarter" idx="11"/>
          </p:nvPr>
        </p:nvSpPr>
        <p:spPr>
          <a:xfrm>
            <a:off x="4165600" y="6356351"/>
            <a:ext cx="3860800" cy="365125"/>
          </a:xfrm>
          <a:prstGeom prst="rect">
            <a:avLst/>
          </a:prstGeom>
        </p:spPr>
        <p:txBody>
          <a:bodyPr lIns="121917" tIns="60958" rIns="121917" bIns="60958"/>
          <a:lstStyle/>
          <a:p>
            <a:endParaRPr lang="en-US"/>
          </a:p>
        </p:txBody>
      </p:sp>
      <p:sp>
        <p:nvSpPr>
          <p:cNvPr id="7" name="Slide Number Placeholder 6"/>
          <p:cNvSpPr>
            <a:spLocks noGrp="1"/>
          </p:cNvSpPr>
          <p:nvPr>
            <p:ph type="sldNum" sz="quarter" idx="12"/>
          </p:nvPr>
        </p:nvSpPr>
        <p:spPr>
          <a:xfrm>
            <a:off x="8737600" y="6356351"/>
            <a:ext cx="2844800" cy="365125"/>
          </a:xfrm>
          <a:prstGeom prst="rect">
            <a:avLst/>
          </a:prstGeom>
        </p:spPr>
        <p:txBody>
          <a:bodyPr lIns="121917" tIns="60958" rIns="121917" bIns="60958"/>
          <a:lstStyle/>
          <a:p>
            <a:fld id="{9E829055-08F9-46E6-85D5-8646126A442C}" type="slidenum">
              <a:rPr lang="en-US" smtClean="0"/>
              <a:t>‹#›</a:t>
            </a:fld>
            <a:endParaRPr lang="en-US"/>
          </a:p>
        </p:txBody>
      </p:sp>
    </p:spTree>
    <p:extLst>
      <p:ext uri="{BB962C8B-B14F-4D97-AF65-F5344CB8AC3E}">
        <p14:creationId xmlns:p14="http://schemas.microsoft.com/office/powerpoint/2010/main" val="668601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121917" tIns="60958" rIns="121917" bIns="60958" rtlCol="0" anchor="ctr">
            <a:normAutofit/>
          </a:bodyPr>
          <a:lstStyle/>
          <a:p>
            <a:r>
              <a:rPr lang="en-US" dirty="0" smtClean="0"/>
              <a:t>Duke Title Slide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121917" tIns="60958" rIns="121917" bIns="6095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descr="Screen Shot 2015-10-24 at 7.06.21 PM.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606399" y="5451765"/>
            <a:ext cx="2585601" cy="973736"/>
          </a:xfrm>
          <a:prstGeom prst="rect">
            <a:avLst/>
          </a:prstGeom>
        </p:spPr>
      </p:pic>
      <p:sp>
        <p:nvSpPr>
          <p:cNvPr id="5" name="TextBox 4"/>
          <p:cNvSpPr txBox="1"/>
          <p:nvPr userDrawn="1"/>
        </p:nvSpPr>
        <p:spPr>
          <a:xfrm>
            <a:off x="10083296" y="6208598"/>
            <a:ext cx="1608834" cy="246221"/>
          </a:xfrm>
          <a:prstGeom prst="rect">
            <a:avLst/>
          </a:prstGeom>
          <a:noFill/>
        </p:spPr>
        <p:txBody>
          <a:bodyPr wrap="none" rtlCol="0">
            <a:spAutoFit/>
          </a:bodyPr>
          <a:lstStyle/>
          <a:p>
            <a:r>
              <a:rPr lang="en-US" sz="1000" dirty="0" smtClean="0"/>
              <a:t>©Stephens &amp; Griffith, 2015</a:t>
            </a:r>
            <a:endParaRPr lang="en-US" sz="1000" dirty="0"/>
          </a:p>
        </p:txBody>
      </p:sp>
    </p:spTree>
    <p:extLst>
      <p:ext uri="{BB962C8B-B14F-4D97-AF65-F5344CB8AC3E}">
        <p14:creationId xmlns:p14="http://schemas.microsoft.com/office/powerpoint/2010/main" val="5316310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xStyles>
    <p:titleStyle>
      <a:lvl1pPr algn="ctr" defTabSz="609585" rtl="0" eaLnBrk="1" latinLnBrk="0" hangingPunct="1">
        <a:spcBef>
          <a:spcPct val="0"/>
        </a:spcBef>
        <a:buNone/>
        <a:defRPr sz="5900" kern="1200">
          <a:solidFill>
            <a:srgbClr val="001A57"/>
          </a:solidFill>
          <a:latin typeface="Helvetica"/>
          <a:ea typeface="+mj-ea"/>
          <a:cs typeface="+mj-cs"/>
        </a:defRPr>
      </a:lvl1pPr>
    </p:titleStyle>
    <p:bodyStyle>
      <a:lvl1pPr marL="457189" indent="-457189" algn="l" defTabSz="609585" rtl="0" eaLnBrk="1" latinLnBrk="0" hangingPunct="1">
        <a:spcBef>
          <a:spcPct val="20000"/>
        </a:spcBef>
        <a:buFont typeface="Arial"/>
        <a:buChar char="•"/>
        <a:defRPr sz="4300" kern="1200">
          <a:solidFill>
            <a:schemeClr val="bg1">
              <a:lumMod val="50000"/>
            </a:schemeClr>
          </a:solidFill>
          <a:latin typeface="Helvetica Neue"/>
          <a:ea typeface="+mn-ea"/>
          <a:cs typeface="+mn-cs"/>
        </a:defRPr>
      </a:lvl1pPr>
      <a:lvl2pPr marL="990575" indent="-380990" algn="l" defTabSz="609585" rtl="0" eaLnBrk="1" latinLnBrk="0" hangingPunct="1">
        <a:spcBef>
          <a:spcPct val="20000"/>
        </a:spcBef>
        <a:buFont typeface="Arial"/>
        <a:buChar char="–"/>
        <a:defRPr sz="3700" kern="1200">
          <a:solidFill>
            <a:schemeClr val="bg1">
              <a:lumMod val="50000"/>
            </a:schemeClr>
          </a:solidFill>
          <a:latin typeface="Helvetica Neue"/>
          <a:ea typeface="+mn-ea"/>
          <a:cs typeface="+mn-cs"/>
        </a:defRPr>
      </a:lvl2pPr>
      <a:lvl3pPr marL="1523962" indent="-304792" algn="l" defTabSz="609585" rtl="0" eaLnBrk="1" latinLnBrk="0" hangingPunct="1">
        <a:spcBef>
          <a:spcPct val="20000"/>
        </a:spcBef>
        <a:buFont typeface="Arial"/>
        <a:buChar char="•"/>
        <a:defRPr sz="3200" kern="1200">
          <a:solidFill>
            <a:schemeClr val="bg1">
              <a:lumMod val="50000"/>
            </a:schemeClr>
          </a:solidFill>
          <a:latin typeface="Helvetica Neue"/>
          <a:ea typeface="+mn-ea"/>
          <a:cs typeface="+mn-cs"/>
        </a:defRPr>
      </a:lvl3pPr>
      <a:lvl4pPr marL="2133547" indent="-304792" algn="l" defTabSz="609585" rtl="0" eaLnBrk="1" latinLnBrk="0" hangingPunct="1">
        <a:spcBef>
          <a:spcPct val="20000"/>
        </a:spcBef>
        <a:buFont typeface="Arial"/>
        <a:buChar char="–"/>
        <a:defRPr sz="2700" kern="1200">
          <a:solidFill>
            <a:schemeClr val="bg1">
              <a:lumMod val="50000"/>
            </a:schemeClr>
          </a:solidFill>
          <a:latin typeface="Helvetica Neue"/>
          <a:ea typeface="+mn-ea"/>
          <a:cs typeface="+mn-cs"/>
        </a:defRPr>
      </a:lvl4pPr>
      <a:lvl5pPr marL="2743131" indent="-304792" algn="l" defTabSz="609585" rtl="0" eaLnBrk="1" latinLnBrk="0" hangingPunct="1">
        <a:spcBef>
          <a:spcPct val="20000"/>
        </a:spcBef>
        <a:buFont typeface="Arial"/>
        <a:buChar char="»"/>
        <a:defRPr sz="2700" kern="1200">
          <a:solidFill>
            <a:schemeClr val="bg1">
              <a:lumMod val="50000"/>
            </a:schemeClr>
          </a:solidFill>
          <a:latin typeface="Helvetica Neue"/>
          <a:ea typeface="+mn-ea"/>
          <a:cs typeface="+mn-cs"/>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 Id="rId3" Type="http://schemas.openxmlformats.org/officeDocument/2006/relationships/image" Target="../media/image7.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 Id="rId3" Type="http://schemas.openxmlformats.org/officeDocument/2006/relationships/image" Target="../media/image7.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 Id="rId3" Type="http://schemas.openxmlformats.org/officeDocument/2006/relationships/image" Target="../media/image7.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 Id="rId3" Type="http://schemas.openxmlformats.org/officeDocument/2006/relationships/image" Target="../media/image7.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 Id="rId3" Type="http://schemas.openxmlformats.org/officeDocument/2006/relationships/image" Target="../media/image7.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 Id="rId3" Type="http://schemas.openxmlformats.org/officeDocument/2006/relationships/image" Target="../media/image7.gif"/></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2.jpg"/><Relationship Id="rId5" Type="http://schemas.openxmlformats.org/officeDocument/2006/relationships/image" Target="../media/image13.jpg"/><Relationship Id="rId6"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1" Type="http://schemas.openxmlformats.org/officeDocument/2006/relationships/slideLayout" Target="../slideLayouts/slideLayout4.xml"/><Relationship Id="rId2"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 Id="rId3" Type="http://schemas.openxmlformats.org/officeDocument/2006/relationships/image" Target="../media/image7.gi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 Id="rId3" Type="http://schemas.openxmlformats.org/officeDocument/2006/relationships/image" Target="../media/image7.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 Id="rId3" Type="http://schemas.openxmlformats.org/officeDocument/2006/relationships/image" Target="../media/image7.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g"/><Relationship Id="rId3" Type="http://schemas.openxmlformats.org/officeDocument/2006/relationships/image" Target="../media/image7.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7.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 Id="rId3" Type="http://schemas.openxmlformats.org/officeDocument/2006/relationships/image" Target="../media/image7.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 Id="rId3" Type="http://schemas.openxmlformats.org/officeDocument/2006/relationships/image" Target="../media/image7.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gif"/><Relationship Id="rId3" Type="http://schemas.openxmlformats.org/officeDocument/2006/relationships/image" Target="../media/image7.gi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 Id="rId3" Type="http://schemas.openxmlformats.org/officeDocument/2006/relationships/image" Target="../media/image7.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 Id="rId3" Type="http://schemas.openxmlformats.org/officeDocument/2006/relationships/image" Target="../media/image7.gif"/></Relationships>
</file>

<file path=ppt/slides/_rels/slide33.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19.jpg"/><Relationship Id="rId5" Type="http://schemas.openxmlformats.org/officeDocument/2006/relationships/image" Target="../media/image20.jpg"/><Relationship Id="rId6" Type="http://schemas.openxmlformats.org/officeDocument/2006/relationships/image" Target="../media/image18.jp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 Id="rId3" Type="http://schemas.openxmlformats.org/officeDocument/2006/relationships/image" Target="../media/image7.gi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g"/><Relationship Id="rId3" Type="http://schemas.openxmlformats.org/officeDocument/2006/relationships/image" Target="../media/image7.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7.gi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 Id="rId3" Type="http://schemas.openxmlformats.org/officeDocument/2006/relationships/image" Target="../media/image7.g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 Id="rId3" Type="http://schemas.openxmlformats.org/officeDocument/2006/relationships/image" Target="../media/image7.gi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 Id="rId3" Type="http://schemas.openxmlformats.org/officeDocument/2006/relationships/image" Target="../media/image7.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 Id="rId3" Type="http://schemas.openxmlformats.org/officeDocument/2006/relationships/image" Target="../media/image7.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jpg"/><Relationship Id="rId3" Type="http://schemas.openxmlformats.org/officeDocument/2006/relationships/image" Target="../media/image7.gif"/></Relationships>
</file>

<file path=ppt/slides/_rels/slide44.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g"/><Relationship Id="rId5" Type="http://schemas.openxmlformats.org/officeDocument/2006/relationships/image" Target="../media/image23.jpg"/><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45.xml.rels><?xml version="1.0" encoding="UTF-8" standalone="yes"?>
<Relationships xmlns="http://schemas.openxmlformats.org/package/2006/relationships"><Relationship Id="rId11" Type="http://schemas.openxmlformats.org/officeDocument/2006/relationships/image" Target="../media/image20.jpg"/><Relationship Id="rId12" Type="http://schemas.openxmlformats.org/officeDocument/2006/relationships/image" Target="../media/image26.jpg"/><Relationship Id="rId1" Type="http://schemas.openxmlformats.org/officeDocument/2006/relationships/slideLayout" Target="../slideLayouts/slideLayout2.xml"/><Relationship Id="rId2" Type="http://schemas.openxmlformats.org/officeDocument/2006/relationships/image" Target="../media/image10.jpg"/><Relationship Id="rId3" Type="http://schemas.openxmlformats.org/officeDocument/2006/relationships/image" Target="../media/image22.jpg"/><Relationship Id="rId4" Type="http://schemas.openxmlformats.org/officeDocument/2006/relationships/image" Target="../media/image12.jpg"/><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19.jpg"/><Relationship Id="rId8" Type="http://schemas.openxmlformats.org/officeDocument/2006/relationships/image" Target="../media/image23.jpg"/><Relationship Id="rId9" Type="http://schemas.openxmlformats.org/officeDocument/2006/relationships/image" Target="../media/image25.jpeg"/><Relationship Id="rId10" Type="http://schemas.openxmlformats.org/officeDocument/2006/relationships/image" Target="../media/image18.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gif"/><Relationship Id="rId3" Type="http://schemas.openxmlformats.org/officeDocument/2006/relationships/image" Target="../media/image7.gif"/></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kstephen@duke.edu" TargetMode="External"/><Relationship Id="rId3" Type="http://schemas.openxmlformats.org/officeDocument/2006/relationships/hyperlink" Target="mailto:apg8@duke.edu"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byrdseed.com/introducing-depth-and-complexit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7.gi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 Id="rId3" Type="http://schemas.openxmlformats.org/officeDocument/2006/relationships/image" Target="../media/image7.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 Id="rId3" Type="http://schemas.openxmlformats.org/officeDocument/2006/relationships/image" Target="../media/image7.g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g"/><Relationship Id="rId3"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p Arrow 4"/>
          <p:cNvSpPr/>
          <p:nvPr/>
        </p:nvSpPr>
        <p:spPr>
          <a:xfrm>
            <a:off x="7153171" y="240255"/>
            <a:ext cx="689119" cy="1081149"/>
          </a:xfrm>
          <a:prstGeom prst="upArrow">
            <a:avLst/>
          </a:prstGeom>
          <a:solidFill>
            <a:srgbClr val="0E24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noFill/>
            </a:endParaRPr>
          </a:p>
        </p:txBody>
      </p:sp>
      <p:sp>
        <p:nvSpPr>
          <p:cNvPr id="2" name="Title 1"/>
          <p:cNvSpPr>
            <a:spLocks noGrp="1"/>
          </p:cNvSpPr>
          <p:nvPr>
            <p:ph type="ctrTitle"/>
          </p:nvPr>
        </p:nvSpPr>
        <p:spPr/>
        <p:txBody>
          <a:bodyPr>
            <a:normAutofit fontScale="90000"/>
          </a:bodyPr>
          <a:lstStyle/>
          <a:p>
            <a:r>
              <a:rPr lang="en-US" sz="13900" dirty="0" smtClean="0">
                <a:solidFill>
                  <a:srgbClr val="0E244C"/>
                </a:solidFill>
              </a:rPr>
              <a:t> </a:t>
            </a:r>
            <a:r>
              <a:rPr lang="en-US" sz="13900" dirty="0" smtClean="0">
                <a:solidFill>
                  <a:srgbClr val="0E244C"/>
                </a:solidFill>
                <a:latin typeface="Phosphate Inline"/>
                <a:cs typeface="Phosphate Inline"/>
              </a:rPr>
              <a:t>Tier Up!</a:t>
            </a:r>
            <a:br>
              <a:rPr lang="en-US" sz="13900" dirty="0" smtClean="0">
                <a:solidFill>
                  <a:srgbClr val="0E244C"/>
                </a:solidFill>
                <a:latin typeface="Phosphate Inline"/>
                <a:cs typeface="Phosphate Inline"/>
              </a:rPr>
            </a:br>
            <a:r>
              <a:rPr lang="en-US" dirty="0" smtClean="0">
                <a:solidFill>
                  <a:srgbClr val="0E244C"/>
                </a:solidFill>
              </a:rPr>
              <a:t>with </a:t>
            </a:r>
            <a:r>
              <a:rPr lang="en-US" dirty="0" smtClean="0">
                <a:solidFill>
                  <a:srgbClr val="0E244C"/>
                </a:solidFill>
                <a:latin typeface="Wide Latin"/>
                <a:cs typeface="Wide Latin"/>
              </a:rPr>
              <a:t>DEPTH</a:t>
            </a:r>
            <a:r>
              <a:rPr lang="en-US" dirty="0" smtClean="0">
                <a:solidFill>
                  <a:srgbClr val="0E244C"/>
                </a:solidFill>
              </a:rPr>
              <a:t> and </a:t>
            </a:r>
            <a:r>
              <a:rPr lang="en-US" sz="10700" b="1" dirty="0" smtClean="0">
                <a:solidFill>
                  <a:srgbClr val="0E244C"/>
                </a:solidFill>
                <a:latin typeface="Curlz MT"/>
                <a:cs typeface="Curlz MT"/>
              </a:rPr>
              <a:t>Complexity</a:t>
            </a:r>
            <a:endParaRPr lang="en-US" sz="10700" b="1" dirty="0">
              <a:solidFill>
                <a:srgbClr val="0E244C"/>
              </a:solidFill>
              <a:latin typeface="Curlz MT"/>
              <a:cs typeface="Curlz MT"/>
            </a:endParaRPr>
          </a:p>
        </p:txBody>
      </p:sp>
      <p:sp>
        <p:nvSpPr>
          <p:cNvPr id="3" name="Subtitle 2"/>
          <p:cNvSpPr>
            <a:spLocks noGrp="1"/>
          </p:cNvSpPr>
          <p:nvPr>
            <p:ph type="subTitle" idx="1"/>
          </p:nvPr>
        </p:nvSpPr>
        <p:spPr>
          <a:xfrm>
            <a:off x="1648927" y="5930573"/>
            <a:ext cx="9144000" cy="738655"/>
          </a:xfrm>
        </p:spPr>
        <p:txBody>
          <a:bodyPr>
            <a:normAutofit/>
          </a:bodyPr>
          <a:lstStyle/>
          <a:p>
            <a:r>
              <a:rPr lang="en-US" sz="2400" dirty="0" smtClean="0"/>
              <a:t>Kristen Stephens, Ph.D. and</a:t>
            </a:r>
            <a:r>
              <a:rPr lang="en-US" sz="2400" dirty="0" smtClean="0">
                <a:ea typeface="Wingdings"/>
                <a:cs typeface="Wingdings"/>
              </a:rPr>
              <a:t> </a:t>
            </a:r>
            <a:r>
              <a:rPr lang="en-US" sz="2400" dirty="0" err="1" smtClean="0"/>
              <a:t>Alissa</a:t>
            </a:r>
            <a:r>
              <a:rPr lang="en-US" sz="2400" dirty="0" smtClean="0"/>
              <a:t> P. Griffith</a:t>
            </a:r>
            <a:endParaRPr lang="en-US" sz="2400" dirty="0"/>
          </a:p>
        </p:txBody>
      </p:sp>
    </p:spTree>
    <p:extLst>
      <p:ext uri="{BB962C8B-B14F-4D97-AF65-F5344CB8AC3E}">
        <p14:creationId xmlns:p14="http://schemas.microsoft.com/office/powerpoint/2010/main" val="39057410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92483" y="362295"/>
            <a:ext cx="7070417" cy="6092187"/>
          </a:xfrm>
        </p:spPr>
        <p:txBody>
          <a:bodyPr>
            <a:noAutofit/>
          </a:bodyPr>
          <a:lstStyle/>
          <a:p>
            <a:pPr marL="0" indent="0" algn="ctr">
              <a:buNone/>
            </a:pPr>
            <a:r>
              <a:rPr lang="en-US" sz="3600" b="1" dirty="0"/>
              <a:t>Examples</a:t>
            </a:r>
          </a:p>
          <a:p>
            <a:pPr marL="0" indent="0">
              <a:buNone/>
            </a:pPr>
            <a:endParaRPr lang="en-US" sz="2400" dirty="0"/>
          </a:p>
        </p:txBody>
      </p:sp>
      <p:pic>
        <p:nvPicPr>
          <p:cNvPr id="8" name="Picture 7" descr="Details.jpg"/>
          <p:cNvPicPr>
            <a:picLocks noChangeAspect="1"/>
          </p:cNvPicPr>
          <p:nvPr/>
        </p:nvPicPr>
        <p:blipFill>
          <a:blip r:embed="rId2">
            <a:alphaModFix amt="66000"/>
            <a:extLst>
              <a:ext uri="{28A0092B-C50C-407E-A947-70E740481C1C}">
                <a14:useLocalDpi xmlns:a14="http://schemas.microsoft.com/office/drawing/2010/main" val="0"/>
              </a:ext>
            </a:extLst>
          </a:blip>
          <a:stretch>
            <a:fillRect/>
          </a:stretch>
        </p:blipFill>
        <p:spPr>
          <a:xfrm>
            <a:off x="0" y="0"/>
            <a:ext cx="4826556" cy="6435408"/>
          </a:xfrm>
          <a:prstGeom prst="rect">
            <a:avLst/>
          </a:prstGeom>
        </p:spPr>
      </p:pic>
      <p:sp>
        <p:nvSpPr>
          <p:cNvPr id="9" name="Oval 8"/>
          <p:cNvSpPr/>
          <p:nvPr/>
        </p:nvSpPr>
        <p:spPr>
          <a:xfrm>
            <a:off x="11190382" y="115449"/>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5" name="Straight Connector 4"/>
          <p:cNvCxnSpPr/>
          <p:nvPr/>
        </p:nvCxnSpPr>
        <p:spPr>
          <a:xfrm>
            <a:off x="6913944" y="2928433"/>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graphicFrame>
        <p:nvGraphicFramePr>
          <p:cNvPr id="6" name="Table 5"/>
          <p:cNvGraphicFramePr>
            <a:graphicFrameLocks noGrp="1"/>
          </p:cNvGraphicFramePr>
          <p:nvPr>
            <p:extLst>
              <p:ext uri="{D42A27DB-BD31-4B8C-83A1-F6EECF244321}">
                <p14:modId xmlns:p14="http://schemas.microsoft.com/office/powerpoint/2010/main" val="452278260"/>
              </p:ext>
            </p:extLst>
          </p:nvPr>
        </p:nvGraphicFramePr>
        <p:xfrm>
          <a:off x="5289175" y="1170598"/>
          <a:ext cx="6277034" cy="2011680"/>
        </p:xfrm>
        <a:graphic>
          <a:graphicData uri="http://schemas.openxmlformats.org/drawingml/2006/table">
            <a:tbl>
              <a:tblPr firstRow="1" bandRow="1">
                <a:tableStyleId>{93296810-A885-4BE3-A3E7-6D5BEEA58F35}</a:tableStyleId>
              </a:tblPr>
              <a:tblGrid>
                <a:gridCol w="3138517"/>
                <a:gridCol w="3138517"/>
              </a:tblGrid>
              <a:tr h="370840">
                <a:tc>
                  <a:txBody>
                    <a:bodyPr/>
                    <a:lstStyle/>
                    <a:p>
                      <a:pPr algn="ctr"/>
                      <a:r>
                        <a:rPr lang="en-US" dirty="0" smtClean="0"/>
                        <a:t>Language</a:t>
                      </a:r>
                      <a:r>
                        <a:rPr lang="en-US" baseline="0" dirty="0" smtClean="0"/>
                        <a:t> Arts</a:t>
                      </a:r>
                      <a:endParaRPr lang="en-US" dirty="0"/>
                    </a:p>
                  </a:txBody>
                  <a:tcPr>
                    <a:solidFill>
                      <a:srgbClr val="E4B779"/>
                    </a:solidFill>
                  </a:tcPr>
                </a:tc>
                <a:tc>
                  <a:txBody>
                    <a:bodyPr/>
                    <a:lstStyle/>
                    <a:p>
                      <a:pPr algn="ctr"/>
                      <a:r>
                        <a:rPr lang="en-US" dirty="0" smtClean="0"/>
                        <a:t>Math</a:t>
                      </a:r>
                      <a:endParaRPr lang="en-US" dirty="0"/>
                    </a:p>
                  </a:txBody>
                  <a:tcPr>
                    <a:solidFill>
                      <a:srgbClr val="E4B779"/>
                    </a:solidFill>
                  </a:tcPr>
                </a:tc>
              </a:tr>
              <a:tr h="370840">
                <a:tc>
                  <a:txBody>
                    <a:bodyPr/>
                    <a:lstStyle/>
                    <a:p>
                      <a:r>
                        <a:rPr lang="en-US" dirty="0" smtClean="0"/>
                        <a:t>Characters</a:t>
                      </a:r>
                    </a:p>
                    <a:p>
                      <a:r>
                        <a:rPr lang="en-US" dirty="0" smtClean="0"/>
                        <a:t>Setting</a:t>
                      </a:r>
                    </a:p>
                    <a:p>
                      <a:r>
                        <a:rPr lang="en-US" dirty="0" smtClean="0"/>
                        <a:t>Description</a:t>
                      </a:r>
                    </a:p>
                    <a:p>
                      <a:r>
                        <a:rPr lang="en-US" dirty="0" smtClean="0"/>
                        <a:t>Informative</a:t>
                      </a:r>
                      <a:r>
                        <a:rPr lang="en-US" baseline="0" dirty="0" smtClean="0"/>
                        <a:t> Writing</a:t>
                      </a:r>
                      <a:endParaRPr lang="en-US" dirty="0" smtClean="0"/>
                    </a:p>
                  </a:txBody>
                  <a:tcPr/>
                </a:tc>
                <a:tc>
                  <a:txBody>
                    <a:bodyPr/>
                    <a:lstStyle/>
                    <a:p>
                      <a:r>
                        <a:rPr lang="en-US" dirty="0" smtClean="0"/>
                        <a:t>Numbers</a:t>
                      </a:r>
                    </a:p>
                    <a:p>
                      <a:r>
                        <a:rPr lang="en-US" dirty="0" smtClean="0"/>
                        <a:t>Factors</a:t>
                      </a:r>
                    </a:p>
                    <a:p>
                      <a:r>
                        <a:rPr lang="en-US" dirty="0" smtClean="0"/>
                        <a:t>Algorithms</a:t>
                      </a:r>
                    </a:p>
                    <a:p>
                      <a:r>
                        <a:rPr lang="en-US" dirty="0" smtClean="0"/>
                        <a:t>Points</a:t>
                      </a:r>
                      <a:r>
                        <a:rPr lang="en-US" baseline="0" dirty="0" smtClean="0"/>
                        <a:t> &amp; Lines</a:t>
                      </a:r>
                      <a:endParaRPr lang="en-US" dirty="0"/>
                    </a:p>
                  </a:txBody>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030746133"/>
              </p:ext>
            </p:extLst>
          </p:nvPr>
        </p:nvGraphicFramePr>
        <p:xfrm>
          <a:off x="5289173" y="3408388"/>
          <a:ext cx="6277036" cy="2011680"/>
        </p:xfrm>
        <a:graphic>
          <a:graphicData uri="http://schemas.openxmlformats.org/drawingml/2006/table">
            <a:tbl>
              <a:tblPr firstRow="1" bandRow="1">
                <a:tableStyleId>{93296810-A885-4BE3-A3E7-6D5BEEA58F35}</a:tableStyleId>
              </a:tblPr>
              <a:tblGrid>
                <a:gridCol w="3138518"/>
                <a:gridCol w="3138518"/>
              </a:tblGrid>
              <a:tr h="370840">
                <a:tc>
                  <a:txBody>
                    <a:bodyPr/>
                    <a:lstStyle/>
                    <a:p>
                      <a:pPr algn="ctr"/>
                      <a:r>
                        <a:rPr lang="en-US" dirty="0" smtClean="0"/>
                        <a:t>Social Studies</a:t>
                      </a:r>
                      <a:endParaRPr lang="en-US" dirty="0"/>
                    </a:p>
                  </a:txBody>
                  <a:tcPr>
                    <a:solidFill>
                      <a:srgbClr val="E4B779"/>
                    </a:solidFill>
                  </a:tcPr>
                </a:tc>
                <a:tc>
                  <a:txBody>
                    <a:bodyPr/>
                    <a:lstStyle/>
                    <a:p>
                      <a:pPr algn="ctr"/>
                      <a:r>
                        <a:rPr lang="en-US" dirty="0" smtClean="0"/>
                        <a:t>Science</a:t>
                      </a:r>
                      <a:endParaRPr lang="en-US" dirty="0"/>
                    </a:p>
                  </a:txBody>
                  <a:tcPr>
                    <a:solidFill>
                      <a:srgbClr val="E4B779"/>
                    </a:solidFill>
                  </a:tcPr>
                </a:tc>
              </a:tr>
              <a:tr h="370840">
                <a:tc>
                  <a:txBody>
                    <a:bodyPr/>
                    <a:lstStyle/>
                    <a:p>
                      <a:r>
                        <a:rPr lang="en-US" dirty="0" smtClean="0"/>
                        <a:t>Documents </a:t>
                      </a:r>
                    </a:p>
                    <a:p>
                      <a:r>
                        <a:rPr lang="en-US" dirty="0" smtClean="0"/>
                        <a:t>People</a:t>
                      </a:r>
                    </a:p>
                    <a:p>
                      <a:r>
                        <a:rPr lang="en-US" dirty="0" smtClean="0"/>
                        <a:t>Events</a:t>
                      </a:r>
                    </a:p>
                    <a:p>
                      <a:r>
                        <a:rPr lang="en-US" dirty="0" smtClean="0"/>
                        <a:t>Cause/Effect</a:t>
                      </a:r>
                      <a:endParaRPr lang="en-US" dirty="0"/>
                    </a:p>
                  </a:txBody>
                  <a:tcPr/>
                </a:tc>
                <a:tc>
                  <a:txBody>
                    <a:bodyPr/>
                    <a:lstStyle/>
                    <a:p>
                      <a:r>
                        <a:rPr lang="en-US" dirty="0" smtClean="0"/>
                        <a:t>Features</a:t>
                      </a:r>
                    </a:p>
                    <a:p>
                      <a:r>
                        <a:rPr lang="en-US" dirty="0" smtClean="0"/>
                        <a:t>Atoms/Molecules</a:t>
                      </a:r>
                    </a:p>
                    <a:p>
                      <a:r>
                        <a:rPr lang="en-US" dirty="0" smtClean="0"/>
                        <a:t>Cells</a:t>
                      </a:r>
                    </a:p>
                    <a:p>
                      <a:r>
                        <a:rPr lang="en-US" dirty="0" smtClean="0"/>
                        <a:t>Parts</a:t>
                      </a:r>
                      <a:endParaRPr lang="en-US" dirty="0"/>
                    </a:p>
                  </a:txBody>
                  <a:tcPr/>
                </a:tc>
              </a:tr>
            </a:tbl>
          </a:graphicData>
        </a:graphic>
      </p:graphicFrame>
    </p:spTree>
    <p:extLst>
      <p:ext uri="{BB962C8B-B14F-4D97-AF65-F5344CB8AC3E}">
        <p14:creationId xmlns:p14="http://schemas.microsoft.com/office/powerpoint/2010/main" val="11978628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32077" b="44064"/>
          <a:stretch/>
        </p:blipFill>
        <p:spPr>
          <a:xfrm>
            <a:off x="135724" y="2259107"/>
            <a:ext cx="11920552" cy="2348754"/>
          </a:xfrm>
          <a:prstGeom prst="rect">
            <a:avLst/>
          </a:prstGeom>
        </p:spPr>
      </p:pic>
    </p:spTree>
    <p:extLst>
      <p:ext uri="{BB962C8B-B14F-4D97-AF65-F5344CB8AC3E}">
        <p14:creationId xmlns:p14="http://schemas.microsoft.com/office/powerpoint/2010/main" val="12955124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139128" y="2030226"/>
            <a:ext cx="6969087" cy="923330"/>
          </a:xfrm>
          <a:prstGeom prst="rect">
            <a:avLst/>
          </a:prstGeom>
          <a:noFill/>
        </p:spPr>
        <p:txBody>
          <a:bodyPr wrap="square" rtlCol="0">
            <a:spAutoFit/>
          </a:bodyPr>
          <a:lstStyle/>
          <a:p>
            <a:pPr algn="ctr"/>
            <a:endParaRPr lang="en-US" b="1" dirty="0" smtClean="0"/>
          </a:p>
          <a:p>
            <a:pPr algn="ctr"/>
            <a:endParaRPr lang="en-US" dirty="0" smtClean="0"/>
          </a:p>
          <a:p>
            <a:pPr algn="ctr"/>
            <a:endParaRPr lang="en-US" dirty="0" smtClean="0"/>
          </a:p>
        </p:txBody>
      </p:sp>
      <p:sp>
        <p:nvSpPr>
          <p:cNvPr id="3" name="Content Placeholder 2"/>
          <p:cNvSpPr>
            <a:spLocks noGrp="1"/>
          </p:cNvSpPr>
          <p:nvPr>
            <p:ph idx="1"/>
          </p:nvPr>
        </p:nvSpPr>
        <p:spPr>
          <a:xfrm>
            <a:off x="5393441" y="757869"/>
            <a:ext cx="6279105" cy="4702138"/>
          </a:xfrm>
        </p:spPr>
        <p:txBody>
          <a:bodyPr>
            <a:noAutofit/>
          </a:bodyPr>
          <a:lstStyle/>
          <a:p>
            <a:pPr marL="0" indent="0">
              <a:buNone/>
            </a:pPr>
            <a:r>
              <a:rPr lang="en-US" sz="2000" dirty="0" smtClean="0"/>
              <a:t>The </a:t>
            </a:r>
            <a:r>
              <a:rPr lang="en-US" sz="2000" b="1" dirty="0" smtClean="0"/>
              <a:t>“</a:t>
            </a:r>
            <a:r>
              <a:rPr lang="en-US" sz="2000" b="1" dirty="0"/>
              <a:t>Patterns” </a:t>
            </a:r>
            <a:r>
              <a:rPr lang="en-US" sz="2000" dirty="0" smtClean="0"/>
              <a:t>icon</a:t>
            </a:r>
            <a:r>
              <a:rPr lang="en-US" sz="2000" b="1" dirty="0" smtClean="0"/>
              <a:t> </a:t>
            </a:r>
            <a:r>
              <a:rPr lang="en-US" sz="2000" dirty="0" smtClean="0"/>
              <a:t>refers </a:t>
            </a:r>
            <a:r>
              <a:rPr lang="en-US" sz="2000" dirty="0"/>
              <a:t>to the recurring elements found in specific content.  In regard to depth of knowledge students should be </a:t>
            </a:r>
            <a:r>
              <a:rPr lang="en-US" sz="2000" dirty="0" smtClean="0"/>
              <a:t>able to </a:t>
            </a:r>
            <a:r>
              <a:rPr lang="en-US" sz="2000" dirty="0"/>
              <a:t>increase rigor by moving from identification of patterns to </a:t>
            </a:r>
            <a:r>
              <a:rPr lang="en-US" sz="2000" dirty="0" smtClean="0"/>
              <a:t>identification of cause </a:t>
            </a:r>
            <a:r>
              <a:rPr lang="en-US" sz="2000" dirty="0"/>
              <a:t>and effect </a:t>
            </a:r>
            <a:r>
              <a:rPr lang="en-US" sz="2000" dirty="0" smtClean="0"/>
              <a:t>relationships </a:t>
            </a:r>
            <a:r>
              <a:rPr lang="en-US" sz="2000" dirty="0"/>
              <a:t>(or other relationships) signified by </a:t>
            </a:r>
            <a:r>
              <a:rPr lang="en-US" sz="2000" dirty="0" smtClean="0"/>
              <a:t>patterns.</a:t>
            </a:r>
            <a:endParaRPr lang="en-US" sz="2000" dirty="0"/>
          </a:p>
          <a:p>
            <a:pPr marL="0" indent="0" algn="ctr">
              <a:buNone/>
            </a:pPr>
            <a:endParaRPr lang="en-US" sz="2000" b="1" dirty="0" smtClean="0"/>
          </a:p>
          <a:p>
            <a:pPr marL="0" indent="0" algn="ctr">
              <a:buNone/>
            </a:pPr>
            <a:endParaRPr lang="en-US" sz="2000" b="1" dirty="0" smtClean="0"/>
          </a:p>
          <a:p>
            <a:pPr marL="0" indent="0" algn="ctr">
              <a:buNone/>
            </a:pPr>
            <a:r>
              <a:rPr lang="en-US" sz="2000" b="1" dirty="0" smtClean="0"/>
              <a:t>Includes:</a:t>
            </a:r>
            <a:endParaRPr lang="en-US" sz="2000" b="1" dirty="0"/>
          </a:p>
          <a:p>
            <a:pPr marL="0" indent="0" algn="ctr">
              <a:buNone/>
            </a:pPr>
            <a:r>
              <a:rPr lang="en-US" sz="2000" dirty="0"/>
              <a:t>Recurring events</a:t>
            </a:r>
          </a:p>
          <a:p>
            <a:pPr marL="0" indent="0" algn="ctr">
              <a:buNone/>
            </a:pPr>
            <a:r>
              <a:rPr lang="en-US" sz="2000" dirty="0"/>
              <a:t>Repetition of elements or ideas</a:t>
            </a:r>
          </a:p>
          <a:p>
            <a:pPr marL="0" indent="0" algn="ctr">
              <a:buNone/>
            </a:pPr>
            <a:r>
              <a:rPr lang="en-US" sz="2000" dirty="0"/>
              <a:t>Order of events</a:t>
            </a:r>
          </a:p>
          <a:p>
            <a:pPr marL="0" indent="0" algn="ctr">
              <a:buNone/>
            </a:pPr>
            <a:r>
              <a:rPr lang="en-US" sz="2000" dirty="0"/>
              <a:t>Prediction</a:t>
            </a:r>
          </a:p>
          <a:p>
            <a:endParaRPr lang="en-US" sz="2000" dirty="0"/>
          </a:p>
        </p:txBody>
      </p:sp>
      <p:pic>
        <p:nvPicPr>
          <p:cNvPr id="5" name="Picture 4" descr="Patterns.jpg"/>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1" y="0"/>
            <a:ext cx="4857063" cy="6476084"/>
          </a:xfrm>
          <a:prstGeom prst="rect">
            <a:avLst/>
          </a:prstGeom>
        </p:spPr>
      </p:pic>
      <p:sp>
        <p:nvSpPr>
          <p:cNvPr id="14" name="Oval 1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6" name="Straight Connector 5"/>
          <p:cNvCxnSpPr/>
          <p:nvPr/>
        </p:nvCxnSpPr>
        <p:spPr>
          <a:xfrm>
            <a:off x="6861032" y="3016639"/>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39080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139128" y="2030226"/>
            <a:ext cx="6969087" cy="923330"/>
          </a:xfrm>
          <a:prstGeom prst="rect">
            <a:avLst/>
          </a:prstGeom>
          <a:noFill/>
        </p:spPr>
        <p:txBody>
          <a:bodyPr wrap="square" rtlCol="0">
            <a:spAutoFit/>
          </a:bodyPr>
          <a:lstStyle/>
          <a:p>
            <a:pPr algn="ctr"/>
            <a:endParaRPr lang="en-US" b="1" dirty="0" smtClean="0"/>
          </a:p>
          <a:p>
            <a:pPr algn="ctr"/>
            <a:endParaRPr lang="en-US" dirty="0" smtClean="0"/>
          </a:p>
          <a:p>
            <a:pPr algn="ctr"/>
            <a:endParaRPr lang="en-US" dirty="0" smtClean="0"/>
          </a:p>
        </p:txBody>
      </p:sp>
      <p:pic>
        <p:nvPicPr>
          <p:cNvPr id="5" name="Picture 4" descr="Patterns.jpg"/>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1" y="0"/>
            <a:ext cx="4857063" cy="6476084"/>
          </a:xfrm>
          <a:prstGeom prst="rect">
            <a:avLst/>
          </a:prstGeom>
        </p:spPr>
      </p:pic>
      <p:sp>
        <p:nvSpPr>
          <p:cNvPr id="14" name="Oval 1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graphicFrame>
        <p:nvGraphicFramePr>
          <p:cNvPr id="8" name="Table 7"/>
          <p:cNvGraphicFramePr>
            <a:graphicFrameLocks noGrp="1"/>
          </p:cNvGraphicFramePr>
          <p:nvPr>
            <p:extLst>
              <p:ext uri="{D42A27DB-BD31-4B8C-83A1-F6EECF244321}">
                <p14:modId xmlns:p14="http://schemas.microsoft.com/office/powerpoint/2010/main" val="1481739293"/>
              </p:ext>
            </p:extLst>
          </p:nvPr>
        </p:nvGraphicFramePr>
        <p:xfrm>
          <a:off x="5289175" y="1170598"/>
          <a:ext cx="6277034" cy="2011680"/>
        </p:xfrm>
        <a:graphic>
          <a:graphicData uri="http://schemas.openxmlformats.org/drawingml/2006/table">
            <a:tbl>
              <a:tblPr firstRow="1" bandRow="1">
                <a:tableStyleId>{21E4AEA4-8DFA-4A89-87EB-49C32662AFE0}</a:tableStyleId>
              </a:tblPr>
              <a:tblGrid>
                <a:gridCol w="3138517"/>
                <a:gridCol w="3138517"/>
              </a:tblGrid>
              <a:tr h="370840">
                <a:tc>
                  <a:txBody>
                    <a:bodyPr/>
                    <a:lstStyle/>
                    <a:p>
                      <a:pPr algn="ctr"/>
                      <a:r>
                        <a:rPr lang="en-US" dirty="0" smtClean="0"/>
                        <a:t>Language</a:t>
                      </a:r>
                      <a:r>
                        <a:rPr lang="en-US" baseline="0" dirty="0" smtClean="0"/>
                        <a:t> Arts</a:t>
                      </a:r>
                      <a:endParaRPr lang="en-US" dirty="0"/>
                    </a:p>
                  </a:txBody>
                  <a:tcPr>
                    <a:solidFill>
                      <a:srgbClr val="B56A86"/>
                    </a:solidFill>
                  </a:tcPr>
                </a:tc>
                <a:tc>
                  <a:txBody>
                    <a:bodyPr/>
                    <a:lstStyle/>
                    <a:p>
                      <a:pPr algn="ctr"/>
                      <a:r>
                        <a:rPr lang="en-US" dirty="0" smtClean="0"/>
                        <a:t>Math</a:t>
                      </a:r>
                      <a:endParaRPr lang="en-US" dirty="0"/>
                    </a:p>
                  </a:txBody>
                  <a:tcPr>
                    <a:solidFill>
                      <a:srgbClr val="B56A86"/>
                    </a:solidFill>
                  </a:tcPr>
                </a:tc>
              </a:tr>
              <a:tr h="370840">
                <a:tc>
                  <a:txBody>
                    <a:bodyPr/>
                    <a:lstStyle/>
                    <a:p>
                      <a:r>
                        <a:rPr lang="en-US" dirty="0" smtClean="0"/>
                        <a:t>Plot Patterns</a:t>
                      </a:r>
                    </a:p>
                    <a:p>
                      <a:r>
                        <a:rPr lang="en-US" dirty="0" smtClean="0"/>
                        <a:t>Conflict</a:t>
                      </a:r>
                    </a:p>
                    <a:p>
                      <a:r>
                        <a:rPr lang="en-US" dirty="0" smtClean="0"/>
                        <a:t>Writing</a:t>
                      </a:r>
                      <a:r>
                        <a:rPr lang="en-US" baseline="0" dirty="0" smtClean="0"/>
                        <a:t> Patterns</a:t>
                      </a:r>
                      <a:endParaRPr lang="en-US" dirty="0" smtClean="0"/>
                    </a:p>
                  </a:txBody>
                  <a:tcPr/>
                </a:tc>
                <a:tc>
                  <a:txBody>
                    <a:bodyPr/>
                    <a:lstStyle/>
                    <a:p>
                      <a:r>
                        <a:rPr lang="en-US" dirty="0" smtClean="0"/>
                        <a:t>Number</a:t>
                      </a:r>
                      <a:r>
                        <a:rPr lang="en-US" baseline="0" dirty="0" smtClean="0"/>
                        <a:t> Lines</a:t>
                      </a:r>
                    </a:p>
                    <a:p>
                      <a:r>
                        <a:rPr lang="en-US" baseline="0" dirty="0" smtClean="0"/>
                        <a:t>Geometry</a:t>
                      </a:r>
                    </a:p>
                    <a:p>
                      <a:r>
                        <a:rPr lang="en-US" baseline="0" dirty="0" smtClean="0"/>
                        <a:t>Order of Operations</a:t>
                      </a:r>
                    </a:p>
                    <a:p>
                      <a:r>
                        <a:rPr lang="en-US" baseline="0" dirty="0" smtClean="0"/>
                        <a:t>Standard Measurement</a:t>
                      </a:r>
                      <a:endParaRPr lang="en-US"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42465234"/>
              </p:ext>
            </p:extLst>
          </p:nvPr>
        </p:nvGraphicFramePr>
        <p:xfrm>
          <a:off x="5289173" y="3408388"/>
          <a:ext cx="6277036" cy="1645920"/>
        </p:xfrm>
        <a:graphic>
          <a:graphicData uri="http://schemas.openxmlformats.org/drawingml/2006/table">
            <a:tbl>
              <a:tblPr firstRow="1" bandRow="1">
                <a:tableStyleId>{21E4AEA4-8DFA-4A89-87EB-49C32662AFE0}</a:tableStyleId>
              </a:tblPr>
              <a:tblGrid>
                <a:gridCol w="3138518"/>
                <a:gridCol w="3138518"/>
              </a:tblGrid>
              <a:tr h="370840">
                <a:tc>
                  <a:txBody>
                    <a:bodyPr/>
                    <a:lstStyle/>
                    <a:p>
                      <a:pPr algn="ctr"/>
                      <a:r>
                        <a:rPr lang="en-US" dirty="0" smtClean="0"/>
                        <a:t>Social Studies</a:t>
                      </a:r>
                      <a:endParaRPr lang="en-US" dirty="0"/>
                    </a:p>
                  </a:txBody>
                  <a:tcPr>
                    <a:solidFill>
                      <a:srgbClr val="B56A86"/>
                    </a:solidFill>
                  </a:tcPr>
                </a:tc>
                <a:tc>
                  <a:txBody>
                    <a:bodyPr/>
                    <a:lstStyle/>
                    <a:p>
                      <a:pPr algn="ctr"/>
                      <a:r>
                        <a:rPr lang="en-US" dirty="0" smtClean="0"/>
                        <a:t>Science</a:t>
                      </a:r>
                      <a:endParaRPr lang="en-US" dirty="0"/>
                    </a:p>
                  </a:txBody>
                  <a:tcPr>
                    <a:solidFill>
                      <a:srgbClr val="B56A86"/>
                    </a:solidFill>
                  </a:tcPr>
                </a:tc>
              </a:tr>
              <a:tr h="370840">
                <a:tc>
                  <a:txBody>
                    <a:bodyPr/>
                    <a:lstStyle/>
                    <a:p>
                      <a:r>
                        <a:rPr lang="en-US" dirty="0" smtClean="0"/>
                        <a:t>Time Lines</a:t>
                      </a:r>
                    </a:p>
                    <a:p>
                      <a:r>
                        <a:rPr lang="en-US" dirty="0" smtClean="0"/>
                        <a:t>Past/Present/Future</a:t>
                      </a:r>
                      <a:endParaRPr lang="en-US" dirty="0"/>
                    </a:p>
                  </a:txBody>
                  <a:tcPr/>
                </a:tc>
                <a:tc>
                  <a:txBody>
                    <a:bodyPr/>
                    <a:lstStyle/>
                    <a:p>
                      <a:r>
                        <a:rPr lang="en-US" dirty="0" smtClean="0"/>
                        <a:t>DNA</a:t>
                      </a:r>
                    </a:p>
                    <a:p>
                      <a:r>
                        <a:rPr lang="en-US" dirty="0" smtClean="0"/>
                        <a:t>Periodic Table</a:t>
                      </a:r>
                    </a:p>
                    <a:p>
                      <a:r>
                        <a:rPr lang="en-US" dirty="0" smtClean="0"/>
                        <a:t>Universe</a:t>
                      </a:r>
                      <a:endParaRPr lang="en-US" dirty="0"/>
                    </a:p>
                  </a:txBody>
                  <a:tcPr/>
                </a:tc>
              </a:tr>
            </a:tbl>
          </a:graphicData>
        </a:graphic>
      </p:graphicFrame>
      <p:sp>
        <p:nvSpPr>
          <p:cNvPr id="4" name="Rectangle 3"/>
          <p:cNvSpPr/>
          <p:nvPr/>
        </p:nvSpPr>
        <p:spPr>
          <a:xfrm>
            <a:off x="7262949" y="48243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spTree>
    <p:extLst>
      <p:ext uri="{BB962C8B-B14F-4D97-AF65-F5344CB8AC3E}">
        <p14:creationId xmlns:p14="http://schemas.microsoft.com/office/powerpoint/2010/main" val="18411003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58758" b="26875"/>
          <a:stretch/>
        </p:blipFill>
        <p:spPr>
          <a:xfrm>
            <a:off x="1201271" y="2545976"/>
            <a:ext cx="10729460" cy="1272988"/>
          </a:xfrm>
          <a:prstGeom prst="rect">
            <a:avLst/>
          </a:prstGeom>
        </p:spPr>
      </p:pic>
    </p:spTree>
    <p:extLst>
      <p:ext uri="{BB962C8B-B14F-4D97-AF65-F5344CB8AC3E}">
        <p14:creationId xmlns:p14="http://schemas.microsoft.com/office/powerpoint/2010/main" val="9194284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5054521" y="1177426"/>
            <a:ext cx="6519383" cy="3754058"/>
          </a:xfrm>
        </p:spPr>
        <p:txBody>
          <a:bodyPr>
            <a:noAutofit/>
          </a:bodyPr>
          <a:lstStyle/>
          <a:p>
            <a:pPr marL="0" indent="0">
              <a:buNone/>
            </a:pPr>
            <a:r>
              <a:rPr lang="en-US" sz="2000" dirty="0"/>
              <a:t>The </a:t>
            </a:r>
            <a:r>
              <a:rPr lang="en-US" sz="2000" dirty="0" smtClean="0"/>
              <a:t>“</a:t>
            </a:r>
            <a:r>
              <a:rPr lang="en-US" sz="2000" b="1" dirty="0" smtClean="0"/>
              <a:t>graph” </a:t>
            </a:r>
            <a:r>
              <a:rPr lang="en-US" sz="2000" b="1" dirty="0"/>
              <a:t>icon </a:t>
            </a:r>
            <a:r>
              <a:rPr lang="en-US" sz="2000" dirty="0"/>
              <a:t>represents trends (factors which cause events to occur). Through examining trends, students identify factors or events (social, political, economic, and geographic) that cause events to happen. Students identify influences or forces within events. </a:t>
            </a:r>
          </a:p>
          <a:p>
            <a:pPr marL="0" indent="0">
              <a:buNone/>
            </a:pPr>
            <a:endParaRPr lang="en-US" sz="2000" dirty="0"/>
          </a:p>
          <a:p>
            <a:pPr marL="0" indent="0" algn="ctr">
              <a:buNone/>
            </a:pPr>
            <a:endParaRPr lang="en-US" sz="2000" b="1" dirty="0" smtClean="0"/>
          </a:p>
          <a:p>
            <a:pPr marL="0" indent="0" algn="ctr">
              <a:buNone/>
            </a:pPr>
            <a:endParaRPr lang="en-US" sz="2000" b="1" dirty="0"/>
          </a:p>
          <a:p>
            <a:pPr marL="0" indent="0" algn="ctr">
              <a:buNone/>
            </a:pPr>
            <a:r>
              <a:rPr lang="en-US" sz="2000" b="1" dirty="0" smtClean="0"/>
              <a:t>Includes:</a:t>
            </a:r>
            <a:endParaRPr lang="en-US" sz="2000" b="1" dirty="0"/>
          </a:p>
          <a:p>
            <a:pPr marL="0" indent="0" algn="ctr">
              <a:buNone/>
            </a:pPr>
            <a:r>
              <a:rPr lang="en-US" sz="2000" dirty="0"/>
              <a:t>Forces which influence events</a:t>
            </a:r>
          </a:p>
          <a:p>
            <a:pPr marL="0" indent="0" algn="ctr">
              <a:buNone/>
            </a:pPr>
            <a:r>
              <a:rPr lang="en-US" sz="2000" dirty="0"/>
              <a:t>Direction an event may take</a:t>
            </a:r>
          </a:p>
          <a:p>
            <a:pPr marL="0" indent="0" algn="ctr">
              <a:buNone/>
            </a:pPr>
            <a:r>
              <a:rPr lang="en-US" sz="2000" dirty="0"/>
              <a:t>Course of Action </a:t>
            </a:r>
          </a:p>
          <a:p>
            <a:pPr marL="0" indent="0" algn="ctr">
              <a:buNone/>
            </a:pPr>
            <a:r>
              <a:rPr lang="en-US" sz="2000" dirty="0"/>
              <a:t>Forecasts</a:t>
            </a:r>
          </a:p>
          <a:p>
            <a:pPr marL="0" indent="0">
              <a:buNone/>
            </a:pPr>
            <a:endParaRPr lang="en-US" sz="2400" dirty="0"/>
          </a:p>
        </p:txBody>
      </p:sp>
      <p:pic>
        <p:nvPicPr>
          <p:cNvPr id="9" name="Picture 8" descr="Trends.jpg"/>
          <p:cNvPicPr>
            <a:picLocks noChangeAspect="1"/>
          </p:cNvPicPr>
          <p:nvPr/>
        </p:nvPicPr>
        <p:blipFill>
          <a:blip r:embed="rId2">
            <a:alphaModFix amt="73000"/>
            <a:extLst>
              <a:ext uri="{28A0092B-C50C-407E-A947-70E740481C1C}">
                <a14:useLocalDpi xmlns:a14="http://schemas.microsoft.com/office/drawing/2010/main" val="0"/>
              </a:ext>
            </a:extLst>
          </a:blip>
          <a:stretch>
            <a:fillRect/>
          </a:stretch>
        </p:blipFill>
        <p:spPr>
          <a:xfrm>
            <a:off x="1" y="0"/>
            <a:ext cx="4822736" cy="6430314"/>
          </a:xfrm>
          <a:prstGeom prst="rect">
            <a:avLst/>
          </a:prstGeom>
        </p:spPr>
      </p:pic>
      <p:sp>
        <p:nvSpPr>
          <p:cNvPr id="10" name="Oval 9"/>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5" name="Straight Connector 4"/>
          <p:cNvCxnSpPr/>
          <p:nvPr/>
        </p:nvCxnSpPr>
        <p:spPr>
          <a:xfrm>
            <a:off x="6719931" y="3581156"/>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02552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Trends.jpg"/>
          <p:cNvPicPr>
            <a:picLocks noChangeAspect="1"/>
          </p:cNvPicPr>
          <p:nvPr/>
        </p:nvPicPr>
        <p:blipFill>
          <a:blip r:embed="rId2">
            <a:alphaModFix amt="73000"/>
            <a:extLst>
              <a:ext uri="{28A0092B-C50C-407E-A947-70E740481C1C}">
                <a14:useLocalDpi xmlns:a14="http://schemas.microsoft.com/office/drawing/2010/main" val="0"/>
              </a:ext>
            </a:extLst>
          </a:blip>
          <a:stretch>
            <a:fillRect/>
          </a:stretch>
        </p:blipFill>
        <p:spPr>
          <a:xfrm>
            <a:off x="1" y="0"/>
            <a:ext cx="4822736" cy="6430314"/>
          </a:xfrm>
          <a:prstGeom prst="rect">
            <a:avLst/>
          </a:prstGeom>
        </p:spPr>
      </p:pic>
      <p:sp>
        <p:nvSpPr>
          <p:cNvPr id="10" name="Oval 9"/>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7" name="Rectangle 6"/>
          <p:cNvSpPr/>
          <p:nvPr/>
        </p:nvSpPr>
        <p:spPr>
          <a:xfrm>
            <a:off x="7262949" y="48243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11" name="Table 10"/>
          <p:cNvGraphicFramePr>
            <a:graphicFrameLocks noGrp="1"/>
          </p:cNvGraphicFramePr>
          <p:nvPr>
            <p:extLst>
              <p:ext uri="{D42A27DB-BD31-4B8C-83A1-F6EECF244321}">
                <p14:modId xmlns:p14="http://schemas.microsoft.com/office/powerpoint/2010/main" val="1069901063"/>
              </p:ext>
            </p:extLst>
          </p:nvPr>
        </p:nvGraphicFramePr>
        <p:xfrm>
          <a:off x="5289175" y="1170598"/>
          <a:ext cx="6277034" cy="2011680"/>
        </p:xfrm>
        <a:graphic>
          <a:graphicData uri="http://schemas.openxmlformats.org/drawingml/2006/table">
            <a:tbl>
              <a:tblPr firstRow="1" bandRow="1">
                <a:tableStyleId>{7DF18680-E054-41AD-8BC1-D1AEF772440D}</a:tableStyleId>
              </a:tblPr>
              <a:tblGrid>
                <a:gridCol w="3138517"/>
                <a:gridCol w="3138517"/>
              </a:tblGrid>
              <a:tr h="370840">
                <a:tc>
                  <a:txBody>
                    <a:bodyPr/>
                    <a:lstStyle/>
                    <a:p>
                      <a:pPr algn="ctr"/>
                      <a:r>
                        <a:rPr lang="en-US" dirty="0" smtClean="0"/>
                        <a:t>Language</a:t>
                      </a:r>
                      <a:r>
                        <a:rPr lang="en-US" baseline="0" dirty="0" smtClean="0"/>
                        <a:t> Arts</a:t>
                      </a:r>
                      <a:endParaRPr lang="en-US" dirty="0"/>
                    </a:p>
                  </a:txBody>
                  <a:tcPr>
                    <a:solidFill>
                      <a:srgbClr val="678B8D"/>
                    </a:solidFill>
                  </a:tcPr>
                </a:tc>
                <a:tc>
                  <a:txBody>
                    <a:bodyPr/>
                    <a:lstStyle/>
                    <a:p>
                      <a:pPr algn="ctr"/>
                      <a:r>
                        <a:rPr lang="en-US" dirty="0" smtClean="0"/>
                        <a:t>Math</a:t>
                      </a:r>
                      <a:endParaRPr lang="en-US" dirty="0"/>
                    </a:p>
                  </a:txBody>
                  <a:tcPr>
                    <a:solidFill>
                      <a:srgbClr val="678B8D"/>
                    </a:solidFill>
                  </a:tcPr>
                </a:tc>
              </a:tr>
              <a:tr h="370840">
                <a:tc>
                  <a:txBody>
                    <a:bodyPr/>
                    <a:lstStyle/>
                    <a:p>
                      <a:r>
                        <a:rPr lang="en-US" dirty="0" smtClean="0"/>
                        <a:t>Historical Fiction</a:t>
                      </a:r>
                    </a:p>
                    <a:p>
                      <a:r>
                        <a:rPr lang="en-US" dirty="0" smtClean="0"/>
                        <a:t>Nonfiction</a:t>
                      </a:r>
                    </a:p>
                    <a:p>
                      <a:r>
                        <a:rPr lang="en-US" dirty="0" smtClean="0"/>
                        <a:t>Archetypes</a:t>
                      </a:r>
                    </a:p>
                    <a:p>
                      <a:r>
                        <a:rPr lang="en-US" dirty="0" smtClean="0"/>
                        <a:t>Word</a:t>
                      </a:r>
                      <a:r>
                        <a:rPr lang="en-US" baseline="0" dirty="0" smtClean="0"/>
                        <a:t> Usage</a:t>
                      </a:r>
                      <a:endParaRPr lang="en-US" dirty="0" smtClean="0"/>
                    </a:p>
                  </a:txBody>
                  <a:tcPr/>
                </a:tc>
                <a:tc>
                  <a:txBody>
                    <a:bodyPr/>
                    <a:lstStyle/>
                    <a:p>
                      <a:r>
                        <a:rPr lang="en-US" dirty="0" smtClean="0"/>
                        <a:t>Tools of Measurement</a:t>
                      </a:r>
                    </a:p>
                    <a:p>
                      <a:r>
                        <a:rPr lang="en-US" dirty="0" smtClean="0"/>
                        <a:t>Data Collection</a:t>
                      </a:r>
                    </a:p>
                    <a:p>
                      <a:r>
                        <a:rPr lang="en-US" dirty="0" smtClean="0"/>
                        <a:t>Graphs</a:t>
                      </a:r>
                    </a:p>
                  </a:txBody>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771037594"/>
              </p:ext>
            </p:extLst>
          </p:nvPr>
        </p:nvGraphicFramePr>
        <p:xfrm>
          <a:off x="5289173" y="3408388"/>
          <a:ext cx="6277036" cy="2011680"/>
        </p:xfrm>
        <a:graphic>
          <a:graphicData uri="http://schemas.openxmlformats.org/drawingml/2006/table">
            <a:tbl>
              <a:tblPr firstRow="1" bandRow="1">
                <a:tableStyleId>{7DF18680-E054-41AD-8BC1-D1AEF772440D}</a:tableStyleId>
              </a:tblPr>
              <a:tblGrid>
                <a:gridCol w="3138518"/>
                <a:gridCol w="3138518"/>
              </a:tblGrid>
              <a:tr h="370840">
                <a:tc>
                  <a:txBody>
                    <a:bodyPr/>
                    <a:lstStyle/>
                    <a:p>
                      <a:pPr algn="ctr"/>
                      <a:r>
                        <a:rPr lang="en-US" dirty="0" smtClean="0"/>
                        <a:t>Social Studies</a:t>
                      </a:r>
                      <a:endParaRPr lang="en-US" dirty="0"/>
                    </a:p>
                  </a:txBody>
                  <a:tcPr>
                    <a:solidFill>
                      <a:srgbClr val="678B8D"/>
                    </a:solidFill>
                  </a:tcPr>
                </a:tc>
                <a:tc>
                  <a:txBody>
                    <a:bodyPr/>
                    <a:lstStyle/>
                    <a:p>
                      <a:pPr algn="ctr"/>
                      <a:r>
                        <a:rPr lang="en-US" dirty="0" smtClean="0"/>
                        <a:t>Science</a:t>
                      </a:r>
                      <a:endParaRPr lang="en-US" dirty="0"/>
                    </a:p>
                  </a:txBody>
                  <a:tcPr>
                    <a:solidFill>
                      <a:srgbClr val="678B8D"/>
                    </a:solidFill>
                  </a:tcPr>
                </a:tc>
              </a:tr>
              <a:tr h="370840">
                <a:tc>
                  <a:txBody>
                    <a:bodyPr/>
                    <a:lstStyle/>
                    <a:p>
                      <a:r>
                        <a:rPr lang="en-US" dirty="0" smtClean="0"/>
                        <a:t>Cultural</a:t>
                      </a:r>
                      <a:r>
                        <a:rPr lang="en-US" baseline="0" dirty="0" smtClean="0"/>
                        <a:t> Trends</a:t>
                      </a:r>
                    </a:p>
                    <a:p>
                      <a:r>
                        <a:rPr lang="en-US" baseline="0" dirty="0" smtClean="0"/>
                        <a:t>Voter Patterns</a:t>
                      </a:r>
                    </a:p>
                    <a:p>
                      <a:pPr marL="0" marR="0" indent="0" algn="l" defTabSz="609585" rtl="0" eaLnBrk="1" fontAlgn="auto" latinLnBrk="0" hangingPunct="1">
                        <a:lnSpc>
                          <a:spcPct val="100000"/>
                        </a:lnSpc>
                        <a:spcBef>
                          <a:spcPts val="0"/>
                        </a:spcBef>
                        <a:spcAft>
                          <a:spcPts val="0"/>
                        </a:spcAft>
                        <a:buClrTx/>
                        <a:buSzTx/>
                        <a:buFontTx/>
                        <a:buNone/>
                        <a:tabLst/>
                        <a:defRPr/>
                      </a:pPr>
                      <a:r>
                        <a:rPr lang="en-US" dirty="0" smtClean="0"/>
                        <a:t>Stock Market</a:t>
                      </a:r>
                    </a:p>
                    <a:p>
                      <a:r>
                        <a:rPr lang="en-US" dirty="0" smtClean="0"/>
                        <a:t>Exploration</a:t>
                      </a:r>
                      <a:endParaRPr lang="en-US" dirty="0"/>
                    </a:p>
                  </a:txBody>
                  <a:tcPr/>
                </a:tc>
                <a:tc>
                  <a:txBody>
                    <a:bodyPr/>
                    <a:lstStyle/>
                    <a:p>
                      <a:r>
                        <a:rPr lang="en-US" dirty="0" smtClean="0"/>
                        <a:t>Environment</a:t>
                      </a:r>
                    </a:p>
                    <a:p>
                      <a:r>
                        <a:rPr lang="en-US" dirty="0" smtClean="0"/>
                        <a:t>Space Exploration</a:t>
                      </a:r>
                    </a:p>
                    <a:p>
                      <a:r>
                        <a:rPr lang="en-US" dirty="0" smtClean="0"/>
                        <a:t>Genome Project</a:t>
                      </a:r>
                    </a:p>
                    <a:p>
                      <a:r>
                        <a:rPr lang="en-US" dirty="0" smtClean="0"/>
                        <a:t>Health</a:t>
                      </a:r>
                      <a:endParaRPr lang="en-US" dirty="0"/>
                    </a:p>
                  </a:txBody>
                  <a:tcPr/>
                </a:tc>
              </a:tr>
            </a:tbl>
          </a:graphicData>
        </a:graphic>
      </p:graphicFrame>
    </p:spTree>
    <p:extLst>
      <p:ext uri="{BB962C8B-B14F-4D97-AF65-F5344CB8AC3E}">
        <p14:creationId xmlns:p14="http://schemas.microsoft.com/office/powerpoint/2010/main" val="84507278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18759" b="56894"/>
          <a:stretch/>
        </p:blipFill>
        <p:spPr>
          <a:xfrm>
            <a:off x="1517311" y="2191407"/>
            <a:ext cx="9157755" cy="1986455"/>
          </a:xfrm>
        </p:spPr>
      </p:pic>
    </p:spTree>
    <p:extLst>
      <p:ext uri="{BB962C8B-B14F-4D97-AF65-F5344CB8AC3E}">
        <p14:creationId xmlns:p14="http://schemas.microsoft.com/office/powerpoint/2010/main" val="13562185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943858097"/>
              </p:ext>
            </p:extLst>
          </p:nvPr>
        </p:nvGraphicFramePr>
        <p:xfrm>
          <a:off x="375351" y="1922886"/>
          <a:ext cx="11379200" cy="3122484"/>
        </p:xfrm>
        <a:graphic>
          <a:graphicData uri="http://schemas.openxmlformats.org/drawingml/2006/table">
            <a:tbl>
              <a:tblPr firstRow="1" bandRow="1">
                <a:tableStyleId>{5940675A-B579-460E-94D1-54222C63F5DA}</a:tableStyleId>
              </a:tblPr>
              <a:tblGrid>
                <a:gridCol w="11379200"/>
              </a:tblGrid>
              <a:tr h="921311">
                <a:tc>
                  <a:txBody>
                    <a:bodyPr/>
                    <a:lstStyle/>
                    <a:p>
                      <a:pPr algn="ctr"/>
                      <a:r>
                        <a:rPr lang="en-US" sz="2800" b="1" dirty="0" smtClean="0">
                          <a:latin typeface="Helvetica"/>
                          <a:cs typeface="Helvetica"/>
                        </a:rPr>
                        <a:t>What do YOU Think?: An Example with Popcorn</a:t>
                      </a:r>
                      <a:endParaRPr lang="en-US" sz="2800" b="1" dirty="0">
                        <a:latin typeface="Helvetica"/>
                        <a:cs typeface="Helvetica"/>
                      </a:endParaRPr>
                    </a:p>
                  </a:txBody>
                  <a:tcPr marL="121920" marR="121920"/>
                </a:tc>
              </a:tr>
              <a:tr h="50154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effectLst/>
                          <a:latin typeface="Helvetica Neue"/>
                          <a:ea typeface="+mn-ea"/>
                          <a:cs typeface="Helvetica Neue"/>
                        </a:rPr>
                        <a:t>Examine</a:t>
                      </a:r>
                      <a:r>
                        <a:rPr lang="en-US" sz="2000" kern="1200" baseline="0" dirty="0" smtClean="0">
                          <a:solidFill>
                            <a:schemeClr val="tx1"/>
                          </a:solidFill>
                          <a:effectLst/>
                          <a:latin typeface="Helvetica Neue"/>
                          <a:ea typeface="+mn-ea"/>
                          <a:cs typeface="Helvetica Neue"/>
                        </a:rPr>
                        <a:t> </a:t>
                      </a:r>
                      <a:r>
                        <a:rPr lang="en-US" sz="2000" kern="1200" dirty="0" smtClean="0">
                          <a:solidFill>
                            <a:schemeClr val="tx1"/>
                          </a:solidFill>
                          <a:effectLst/>
                          <a:latin typeface="Helvetica Neue"/>
                          <a:ea typeface="+mn-ea"/>
                          <a:cs typeface="Helvetica Neue"/>
                        </a:rPr>
                        <a:t>popcorn prices at movie theaters to reveal economic insights.</a:t>
                      </a:r>
                    </a:p>
                  </a:txBody>
                  <a:tcPr marL="121920" marR="121920"/>
                </a:tc>
              </a:tr>
              <a:tr h="61728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kern="1200" dirty="0" smtClean="0">
                          <a:solidFill>
                            <a:schemeClr val="tx1"/>
                          </a:solidFill>
                          <a:effectLst/>
                          <a:latin typeface="Helvetica Neue"/>
                          <a:ea typeface="+mn-ea"/>
                          <a:cs typeface="Helvetica Neue"/>
                        </a:rPr>
                        <a:t>Use</a:t>
                      </a:r>
                      <a:r>
                        <a:rPr lang="en-US" sz="2000" b="0" kern="1200" baseline="0" dirty="0" smtClean="0">
                          <a:solidFill>
                            <a:schemeClr val="tx1"/>
                          </a:solidFill>
                          <a:effectLst/>
                          <a:latin typeface="Helvetica Neue"/>
                          <a:ea typeface="+mn-ea"/>
                          <a:cs typeface="Helvetica Neue"/>
                        </a:rPr>
                        <a:t> terms like kernel, husk, </a:t>
                      </a:r>
                      <a:r>
                        <a:rPr lang="en-US" sz="2000" b="0" kern="1200" baseline="0" dirty="0" err="1" smtClean="0">
                          <a:solidFill>
                            <a:schemeClr val="tx1"/>
                          </a:solidFill>
                          <a:effectLst/>
                          <a:latin typeface="Helvetica Neue"/>
                          <a:ea typeface="+mn-ea"/>
                          <a:cs typeface="Helvetica Neue"/>
                        </a:rPr>
                        <a:t>pericap</a:t>
                      </a:r>
                      <a:r>
                        <a:rPr lang="en-US" sz="2000" b="0" kern="1200" baseline="0" dirty="0" smtClean="0">
                          <a:solidFill>
                            <a:schemeClr val="tx1"/>
                          </a:solidFill>
                          <a:effectLst/>
                          <a:latin typeface="Helvetica Neue"/>
                          <a:ea typeface="+mn-ea"/>
                          <a:cs typeface="Helvetica Neue"/>
                        </a:rPr>
                        <a:t> and be familiar with Orville Redenbacher. </a:t>
                      </a:r>
                      <a:endParaRPr lang="en-US" sz="2000" b="1" kern="1200" dirty="0" smtClean="0">
                        <a:solidFill>
                          <a:srgbClr val="FF0000"/>
                        </a:solidFill>
                        <a:effectLst/>
                        <a:latin typeface="Helvetica Neue"/>
                        <a:ea typeface="+mn-ea"/>
                        <a:cs typeface="Helvetica Neue"/>
                      </a:endParaRPr>
                    </a:p>
                  </a:txBody>
                  <a:tcPr marL="121920" marR="121920"/>
                </a:tc>
              </a:tr>
              <a:tr h="598694">
                <a:tc>
                  <a:txBody>
                    <a:bodyPr/>
                    <a:lstStyle/>
                    <a:p>
                      <a:pPr algn="l"/>
                      <a:r>
                        <a:rPr lang="en-US" sz="2000" kern="1200" dirty="0" smtClean="0">
                          <a:solidFill>
                            <a:schemeClr val="tx1"/>
                          </a:solidFill>
                          <a:effectLst/>
                          <a:latin typeface="Helvetica Neue"/>
                          <a:ea typeface="+mn-ea"/>
                          <a:cs typeface="Helvetica Neue"/>
                        </a:rPr>
                        <a:t>    Investigate</a:t>
                      </a:r>
                      <a:r>
                        <a:rPr lang="en-US" sz="2000" kern="1200" baseline="0" dirty="0" smtClean="0">
                          <a:solidFill>
                            <a:schemeClr val="tx1"/>
                          </a:solidFill>
                          <a:effectLst/>
                          <a:latin typeface="Helvetica Neue"/>
                          <a:ea typeface="+mn-ea"/>
                          <a:cs typeface="Helvetica Neue"/>
                        </a:rPr>
                        <a:t> the</a:t>
                      </a:r>
                      <a:r>
                        <a:rPr lang="en-US" sz="2000" kern="1200" dirty="0" smtClean="0">
                          <a:solidFill>
                            <a:schemeClr val="tx1"/>
                          </a:solidFill>
                          <a:effectLst/>
                          <a:latin typeface="Helvetica Neue"/>
                          <a:ea typeface="+mn-ea"/>
                          <a:cs typeface="Helvetica Neue"/>
                        </a:rPr>
                        <a:t> similarities that exist</a:t>
                      </a:r>
                      <a:r>
                        <a:rPr lang="en-US" sz="2000" kern="1200" baseline="0" dirty="0" smtClean="0">
                          <a:solidFill>
                            <a:schemeClr val="tx1"/>
                          </a:solidFill>
                          <a:effectLst/>
                          <a:latin typeface="Helvetica Neue"/>
                          <a:ea typeface="+mn-ea"/>
                          <a:cs typeface="Helvetica Neue"/>
                        </a:rPr>
                        <a:t> across the different methods for making popcorn. </a:t>
                      </a:r>
                      <a:endParaRPr lang="en-US" sz="2000" b="1" kern="1200" dirty="0">
                        <a:solidFill>
                          <a:srgbClr val="FF0000"/>
                        </a:solidFill>
                        <a:effectLst/>
                        <a:latin typeface="Helvetica Neue"/>
                        <a:ea typeface="+mn-ea"/>
                        <a:cs typeface="Helvetica Neue"/>
                      </a:endParaRPr>
                    </a:p>
                  </a:txBody>
                  <a:tcPr marL="121920" marR="121920"/>
                </a:tc>
              </a:tr>
              <a:tr h="48365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latin typeface="Helvetica Neue"/>
                          <a:cs typeface="Helvetica Neue"/>
                        </a:rPr>
                        <a:t>Research</a:t>
                      </a:r>
                      <a:r>
                        <a:rPr lang="en-US" sz="2000" baseline="0" dirty="0" smtClean="0">
                          <a:latin typeface="Helvetica Neue"/>
                          <a:cs typeface="Helvetica Neue"/>
                        </a:rPr>
                        <a:t> what makes popcorn different from other types of maize/corn. </a:t>
                      </a:r>
                      <a:endParaRPr lang="en-US" sz="2000" b="1" kern="1200" dirty="0" smtClean="0">
                        <a:solidFill>
                          <a:srgbClr val="FF0000"/>
                        </a:solidFill>
                        <a:effectLst/>
                        <a:latin typeface="Helvetica Neue"/>
                        <a:ea typeface="+mn-ea"/>
                        <a:cs typeface="Helvetica Neue"/>
                      </a:endParaRPr>
                    </a:p>
                  </a:txBody>
                  <a:tcPr marL="121920" marR="121920"/>
                </a:tc>
              </a:tr>
            </a:tbl>
          </a:graphicData>
        </a:graphic>
      </p:graphicFrame>
      <p:grpSp>
        <p:nvGrpSpPr>
          <p:cNvPr id="9" name="Group 8"/>
          <p:cNvGrpSpPr/>
          <p:nvPr/>
        </p:nvGrpSpPr>
        <p:grpSpPr>
          <a:xfrm>
            <a:off x="1552110" y="0"/>
            <a:ext cx="9082082" cy="1799398"/>
            <a:chOff x="494588" y="0"/>
            <a:chExt cx="10210155" cy="2453960"/>
          </a:xfrm>
        </p:grpSpPr>
        <p:pic>
          <p:nvPicPr>
            <p:cNvPr id="3" name="Picture 2"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203" y="0"/>
              <a:ext cx="2286000" cy="2453960"/>
            </a:xfrm>
            <a:prstGeom prst="rect">
              <a:avLst/>
            </a:prstGeom>
          </p:spPr>
        </p:pic>
        <p:pic>
          <p:nvPicPr>
            <p:cNvPr id="4" name="Picture 3"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395" y="0"/>
              <a:ext cx="2286000" cy="2453960"/>
            </a:xfrm>
            <a:prstGeom prst="rect">
              <a:avLst/>
            </a:prstGeom>
          </p:spPr>
        </p:pic>
        <p:pic>
          <p:nvPicPr>
            <p:cNvPr id="5" name="Picture 4"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157" y="0"/>
              <a:ext cx="2286000" cy="2453960"/>
            </a:xfrm>
            <a:prstGeom prst="rect">
              <a:avLst/>
            </a:prstGeom>
          </p:spPr>
        </p:pic>
        <p:pic>
          <p:nvPicPr>
            <p:cNvPr id="6" name="Picture 5"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588" y="0"/>
              <a:ext cx="2286000" cy="2453960"/>
            </a:xfrm>
            <a:prstGeom prst="rect">
              <a:avLst/>
            </a:prstGeom>
          </p:spPr>
        </p:pic>
        <p:pic>
          <p:nvPicPr>
            <p:cNvPr id="8" name="Picture 7"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8743" y="0"/>
              <a:ext cx="2286000" cy="2453960"/>
            </a:xfrm>
            <a:prstGeom prst="rect">
              <a:avLst/>
            </a:prstGeom>
          </p:spPr>
        </p:pic>
      </p:grpSp>
      <p:sp>
        <p:nvSpPr>
          <p:cNvPr id="11" name="TextBox 10"/>
          <p:cNvSpPr txBox="1"/>
          <p:nvPr/>
        </p:nvSpPr>
        <p:spPr>
          <a:xfrm>
            <a:off x="405665" y="5168858"/>
            <a:ext cx="2322095" cy="307777"/>
          </a:xfrm>
          <a:prstGeom prst="rect">
            <a:avLst/>
          </a:prstGeom>
          <a:noFill/>
        </p:spPr>
        <p:txBody>
          <a:bodyPr wrap="none" rtlCol="0">
            <a:spAutoFit/>
          </a:bodyPr>
          <a:lstStyle/>
          <a:p>
            <a:r>
              <a:rPr lang="en-US" sz="1400" dirty="0" smtClean="0"/>
              <a:t>Modified from </a:t>
            </a:r>
            <a:r>
              <a:rPr lang="en-US" sz="1400" dirty="0" err="1" smtClean="0"/>
              <a:t>Byrdseed.com</a:t>
            </a:r>
            <a:endParaRPr lang="en-US" sz="1400" dirty="0"/>
          </a:p>
        </p:txBody>
      </p:sp>
      <p:sp>
        <p:nvSpPr>
          <p:cNvPr id="12" name="TextBox 11"/>
          <p:cNvSpPr txBox="1"/>
          <p:nvPr/>
        </p:nvSpPr>
        <p:spPr>
          <a:xfrm>
            <a:off x="10176903" y="2910791"/>
            <a:ext cx="948171" cy="369332"/>
          </a:xfrm>
          <a:prstGeom prst="rect">
            <a:avLst/>
          </a:prstGeom>
          <a:noFill/>
        </p:spPr>
        <p:txBody>
          <a:bodyPr wrap="none" rtlCol="0">
            <a:spAutoFit/>
          </a:bodyPr>
          <a:lstStyle/>
          <a:p>
            <a:r>
              <a:rPr lang="en-US" b="1" dirty="0" smtClean="0">
                <a:solidFill>
                  <a:srgbClr val="FF0000"/>
                </a:solidFill>
              </a:rPr>
              <a:t>TRENDS</a:t>
            </a:r>
            <a:endParaRPr lang="en-US" b="1" dirty="0">
              <a:solidFill>
                <a:srgbClr val="FF0000"/>
              </a:solidFill>
            </a:endParaRPr>
          </a:p>
        </p:txBody>
      </p:sp>
      <p:sp>
        <p:nvSpPr>
          <p:cNvPr id="13" name="TextBox 12"/>
          <p:cNvSpPr txBox="1"/>
          <p:nvPr/>
        </p:nvSpPr>
        <p:spPr>
          <a:xfrm>
            <a:off x="8001138" y="3645350"/>
            <a:ext cx="3109182" cy="369332"/>
          </a:xfrm>
          <a:prstGeom prst="rect">
            <a:avLst/>
          </a:prstGeom>
          <a:noFill/>
        </p:spPr>
        <p:txBody>
          <a:bodyPr wrap="none" rtlCol="0">
            <a:spAutoFit/>
          </a:bodyPr>
          <a:lstStyle/>
          <a:p>
            <a:r>
              <a:rPr lang="en-US" b="1" dirty="0" smtClean="0">
                <a:solidFill>
                  <a:srgbClr val="FF0000"/>
                </a:solidFill>
              </a:rPr>
              <a:t>LANGUAGE OF THE DISCIPLINE</a:t>
            </a:r>
            <a:endParaRPr lang="en-US" b="1" dirty="0">
              <a:solidFill>
                <a:srgbClr val="FF0000"/>
              </a:solidFill>
            </a:endParaRPr>
          </a:p>
        </p:txBody>
      </p:sp>
      <p:sp>
        <p:nvSpPr>
          <p:cNvPr id="14" name="TextBox 13"/>
          <p:cNvSpPr txBox="1"/>
          <p:nvPr/>
        </p:nvSpPr>
        <p:spPr>
          <a:xfrm>
            <a:off x="10452766" y="4104020"/>
            <a:ext cx="1179680" cy="369332"/>
          </a:xfrm>
          <a:prstGeom prst="rect">
            <a:avLst/>
          </a:prstGeom>
          <a:noFill/>
        </p:spPr>
        <p:txBody>
          <a:bodyPr wrap="none" rtlCol="0">
            <a:spAutoFit/>
          </a:bodyPr>
          <a:lstStyle/>
          <a:p>
            <a:r>
              <a:rPr lang="en-US" b="1" dirty="0" smtClean="0">
                <a:solidFill>
                  <a:srgbClr val="FF0000"/>
                </a:solidFill>
              </a:rPr>
              <a:t>PATTERNS</a:t>
            </a:r>
            <a:endParaRPr lang="en-US" b="1" dirty="0">
              <a:solidFill>
                <a:srgbClr val="FF0000"/>
              </a:solidFill>
            </a:endParaRPr>
          </a:p>
        </p:txBody>
      </p:sp>
      <p:sp>
        <p:nvSpPr>
          <p:cNvPr id="15" name="TextBox 14"/>
          <p:cNvSpPr txBox="1"/>
          <p:nvPr/>
        </p:nvSpPr>
        <p:spPr>
          <a:xfrm>
            <a:off x="10346941" y="4703818"/>
            <a:ext cx="965191" cy="369332"/>
          </a:xfrm>
          <a:prstGeom prst="rect">
            <a:avLst/>
          </a:prstGeom>
          <a:noFill/>
        </p:spPr>
        <p:txBody>
          <a:bodyPr wrap="none" rtlCol="0">
            <a:spAutoFit/>
          </a:bodyPr>
          <a:lstStyle/>
          <a:p>
            <a:r>
              <a:rPr lang="en-US" b="1" dirty="0" smtClean="0">
                <a:solidFill>
                  <a:srgbClr val="FF0000"/>
                </a:solidFill>
              </a:rPr>
              <a:t>DETAILS</a:t>
            </a:r>
            <a:endParaRPr lang="en-US" b="1" dirty="0">
              <a:solidFill>
                <a:srgbClr val="FF0000"/>
              </a:solidFill>
            </a:endParaRPr>
          </a:p>
        </p:txBody>
      </p:sp>
      <p:sp>
        <p:nvSpPr>
          <p:cNvPr id="16" name="Oval 15"/>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1789872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398" y="0"/>
            <a:ext cx="10972800" cy="1143000"/>
          </a:xfrm>
        </p:spPr>
        <p:txBody>
          <a:bodyPr/>
          <a:lstStyle/>
          <a:p>
            <a:r>
              <a:rPr lang="en-US" sz="6000" b="1" dirty="0" smtClean="0">
                <a:latin typeface="Wide Latin"/>
                <a:cs typeface="Wide Latin"/>
              </a:rPr>
              <a:t>DEPTH </a:t>
            </a:r>
            <a:r>
              <a:rPr lang="en-US" dirty="0" smtClean="0"/>
              <a:t>Debrief</a:t>
            </a:r>
            <a:endParaRPr lang="en-US" dirty="0"/>
          </a:p>
        </p:txBody>
      </p:sp>
      <p:sp>
        <p:nvSpPr>
          <p:cNvPr id="4" name="Oval 3"/>
          <p:cNvSpPr/>
          <p:nvPr/>
        </p:nvSpPr>
        <p:spPr>
          <a:xfrm>
            <a:off x="10706031" y="229335"/>
            <a:ext cx="1269908" cy="1234881"/>
          </a:xfrm>
          <a:prstGeom prst="ellipse">
            <a:avLst/>
          </a:prstGeom>
          <a:blipFill>
            <a:blip r:embed="rId2">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2000" b="-2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grpSp>
        <p:nvGrpSpPr>
          <p:cNvPr id="13" name="Group 12"/>
          <p:cNvGrpSpPr/>
          <p:nvPr/>
        </p:nvGrpSpPr>
        <p:grpSpPr>
          <a:xfrm>
            <a:off x="1020547" y="1829510"/>
            <a:ext cx="9915299" cy="3295598"/>
            <a:chOff x="879447" y="1406122"/>
            <a:chExt cx="9915299" cy="3295598"/>
          </a:xfrm>
        </p:grpSpPr>
        <p:pic>
          <p:nvPicPr>
            <p:cNvPr id="6" name="Picture 5" descr="Trend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0155" y="1411293"/>
              <a:ext cx="2454591" cy="3272787"/>
            </a:xfrm>
            <a:prstGeom prst="rect">
              <a:avLst/>
            </a:prstGeom>
          </p:spPr>
        </p:pic>
        <p:pic>
          <p:nvPicPr>
            <p:cNvPr id="7" name="Picture 6" descr="Detail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1623" y="1411293"/>
              <a:ext cx="2454589" cy="3272785"/>
            </a:xfrm>
            <a:prstGeom prst="rect">
              <a:avLst/>
            </a:prstGeom>
          </p:spPr>
        </p:pic>
        <p:pic>
          <p:nvPicPr>
            <p:cNvPr id="8" name="Picture 7" descr="Patterns.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6166" y="1411293"/>
              <a:ext cx="2401150" cy="3272787"/>
            </a:xfrm>
            <a:prstGeom prst="rect">
              <a:avLst/>
            </a:prstGeom>
          </p:spPr>
        </p:pic>
        <p:pic>
          <p:nvPicPr>
            <p:cNvPr id="12" name="Picture 11" descr="Language_of_the_Disciplin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9447" y="1406122"/>
              <a:ext cx="2471699" cy="3295598"/>
            </a:xfrm>
            <a:prstGeom prst="rect">
              <a:avLst/>
            </a:prstGeom>
          </p:spPr>
        </p:pic>
      </p:grpSp>
    </p:spTree>
    <p:extLst>
      <p:ext uri="{BB962C8B-B14F-4D97-AF65-F5344CB8AC3E}">
        <p14:creationId xmlns:p14="http://schemas.microsoft.com/office/powerpoint/2010/main" val="30838235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800" b="1" dirty="0" smtClean="0">
                <a:solidFill>
                  <a:srgbClr val="0E244C"/>
                </a:solidFill>
              </a:rPr>
              <a:t>Differentiation for Gifted Learners</a:t>
            </a:r>
            <a:endParaRPr lang="en-US" sz="4800" b="1" dirty="0">
              <a:solidFill>
                <a:srgbClr val="0E244C"/>
              </a:solidFill>
            </a:endParaRPr>
          </a:p>
        </p:txBody>
      </p:sp>
      <p:sp>
        <p:nvSpPr>
          <p:cNvPr id="5" name="Content Placeholder 4"/>
          <p:cNvSpPr>
            <a:spLocks noGrp="1"/>
          </p:cNvSpPr>
          <p:nvPr>
            <p:ph sz="half" idx="1"/>
          </p:nvPr>
        </p:nvSpPr>
        <p:spPr>
          <a:xfrm>
            <a:off x="697788" y="1941080"/>
            <a:ext cx="5384800" cy="3394075"/>
          </a:xfrm>
        </p:spPr>
        <p:txBody>
          <a:bodyPr/>
          <a:lstStyle/>
          <a:p>
            <a:pPr marL="0" indent="0">
              <a:buNone/>
            </a:pPr>
            <a:r>
              <a:rPr lang="en-US" b="1" dirty="0" smtClean="0"/>
              <a:t>Process</a:t>
            </a:r>
          </a:p>
          <a:p>
            <a:pPr lvl="1"/>
            <a:r>
              <a:rPr lang="en-US" dirty="0" smtClean="0"/>
              <a:t>High Order Thinking</a:t>
            </a:r>
          </a:p>
          <a:p>
            <a:pPr lvl="1"/>
            <a:r>
              <a:rPr lang="en-US" dirty="0" smtClean="0"/>
              <a:t>Rigor</a:t>
            </a:r>
          </a:p>
          <a:p>
            <a:pPr marL="1219170" lvl="2" indent="0">
              <a:buNone/>
            </a:pPr>
            <a:endParaRPr lang="en-US" dirty="0"/>
          </a:p>
        </p:txBody>
      </p:sp>
      <p:sp>
        <p:nvSpPr>
          <p:cNvPr id="6" name="Content Placeholder 5"/>
          <p:cNvSpPr>
            <a:spLocks noGrp="1"/>
          </p:cNvSpPr>
          <p:nvPr>
            <p:ph sz="half" idx="2"/>
          </p:nvPr>
        </p:nvSpPr>
        <p:spPr>
          <a:xfrm>
            <a:off x="6285788" y="1941080"/>
            <a:ext cx="5384800" cy="3394075"/>
          </a:xfrm>
        </p:spPr>
        <p:txBody>
          <a:bodyPr/>
          <a:lstStyle/>
          <a:p>
            <a:pPr marL="0" indent="0">
              <a:buNone/>
            </a:pPr>
            <a:r>
              <a:rPr lang="en-US" b="1" dirty="0" smtClean="0"/>
              <a:t>Content </a:t>
            </a:r>
          </a:p>
          <a:p>
            <a:pPr lvl="1"/>
            <a:r>
              <a:rPr lang="en-US" dirty="0" smtClean="0"/>
              <a:t>Depth</a:t>
            </a:r>
          </a:p>
          <a:p>
            <a:pPr lvl="1"/>
            <a:r>
              <a:rPr lang="en-US" dirty="0" smtClean="0"/>
              <a:t>Complexity</a:t>
            </a:r>
            <a:endParaRPr lang="en-US" dirty="0"/>
          </a:p>
        </p:txBody>
      </p:sp>
      <p:pic>
        <p:nvPicPr>
          <p:cNvPr id="7" name="Picture 6" descr="fx_Bloom_New.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937" y="3845771"/>
            <a:ext cx="2233454" cy="1931421"/>
          </a:xfrm>
          <a:prstGeom prst="rect">
            <a:avLst/>
          </a:prstGeom>
        </p:spPr>
      </p:pic>
      <p:pic>
        <p:nvPicPr>
          <p:cNvPr id="8" name="Picture 7" descr="112eeb65700022b4c2c4ee156b79eb7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2927" y="3685287"/>
            <a:ext cx="2997200" cy="2120900"/>
          </a:xfrm>
          <a:prstGeom prst="rect">
            <a:avLst/>
          </a:prstGeom>
        </p:spPr>
      </p:pic>
      <p:pic>
        <p:nvPicPr>
          <p:cNvPr id="9" name="Picture 8" descr="posterimag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8984" y="2593249"/>
            <a:ext cx="1803958" cy="2377309"/>
          </a:xfrm>
          <a:prstGeom prst="rect">
            <a:avLst/>
          </a:prstGeom>
        </p:spPr>
      </p:pic>
    </p:spTree>
    <p:extLst>
      <p:ext uri="{BB962C8B-B14F-4D97-AF65-F5344CB8AC3E}">
        <p14:creationId xmlns:p14="http://schemas.microsoft.com/office/powerpoint/2010/main" val="31328822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37620" y="1335518"/>
            <a:ext cx="6528287" cy="4525963"/>
          </a:xfrm>
        </p:spPr>
        <p:txBody>
          <a:bodyPr>
            <a:noAutofit/>
          </a:bodyPr>
          <a:lstStyle/>
          <a:p>
            <a:pPr marL="0" indent="0">
              <a:buNone/>
            </a:pPr>
            <a:r>
              <a:rPr lang="en-US" sz="2000" dirty="0"/>
              <a:t>The </a:t>
            </a:r>
            <a:r>
              <a:rPr lang="en-US" sz="2000" dirty="0" smtClean="0"/>
              <a:t>“</a:t>
            </a:r>
            <a:r>
              <a:rPr lang="en-US" sz="2000" b="1" dirty="0" smtClean="0"/>
              <a:t>question marks” </a:t>
            </a:r>
            <a:r>
              <a:rPr lang="en-US" sz="2000" dirty="0" smtClean="0"/>
              <a:t>icon</a:t>
            </a:r>
            <a:r>
              <a:rPr lang="en-US" sz="2000" b="1" dirty="0" smtClean="0"/>
              <a:t> </a:t>
            </a:r>
            <a:r>
              <a:rPr lang="en-US" sz="2000" dirty="0" smtClean="0"/>
              <a:t>represents </a:t>
            </a:r>
            <a:r>
              <a:rPr lang="en-US" sz="2000" dirty="0"/>
              <a:t>vague, non-existent, or omitted content. Asking questions about this unavailable content requires students to analyze content on a deeper level. </a:t>
            </a:r>
          </a:p>
          <a:p>
            <a:endParaRPr lang="en-US" sz="2000" dirty="0"/>
          </a:p>
          <a:p>
            <a:pPr marL="0" indent="0" algn="ctr">
              <a:buNone/>
            </a:pPr>
            <a:endParaRPr lang="en-US" sz="2000" b="1" dirty="0" smtClean="0"/>
          </a:p>
          <a:p>
            <a:pPr marL="0" indent="0" algn="ctr">
              <a:buNone/>
            </a:pPr>
            <a:r>
              <a:rPr lang="en-US" sz="2000" b="1" dirty="0" smtClean="0"/>
              <a:t>Includes:</a:t>
            </a:r>
            <a:endParaRPr lang="en-US" sz="2000" b="1" dirty="0"/>
          </a:p>
          <a:p>
            <a:pPr marL="0" indent="0" algn="ctr">
              <a:buNone/>
            </a:pPr>
            <a:r>
              <a:rPr lang="en-US" sz="2000" dirty="0"/>
              <a:t>Missing parts</a:t>
            </a:r>
          </a:p>
          <a:p>
            <a:pPr marL="0" indent="0" algn="ctr">
              <a:buNone/>
            </a:pPr>
            <a:r>
              <a:rPr lang="en-US" sz="2000" dirty="0"/>
              <a:t>Incomplete ideas</a:t>
            </a:r>
          </a:p>
          <a:p>
            <a:pPr marL="0" indent="0" algn="ctr">
              <a:buNone/>
            </a:pPr>
            <a:r>
              <a:rPr lang="en-US" sz="2000" dirty="0"/>
              <a:t>Inconsistencies</a:t>
            </a:r>
          </a:p>
          <a:p>
            <a:pPr marL="0" indent="0" algn="ctr">
              <a:buNone/>
            </a:pPr>
            <a:r>
              <a:rPr lang="en-US" sz="2000" dirty="0"/>
              <a:t>Unresolved issues</a:t>
            </a:r>
          </a:p>
          <a:p>
            <a:pPr marL="0" indent="0" algn="ctr">
              <a:buNone/>
            </a:pPr>
            <a:r>
              <a:rPr lang="en-US" sz="2000" dirty="0"/>
              <a:t>Ambiguity</a:t>
            </a:r>
          </a:p>
          <a:p>
            <a:endParaRPr lang="en-US" sz="2000" dirty="0"/>
          </a:p>
        </p:txBody>
      </p:sp>
      <p:pic>
        <p:nvPicPr>
          <p:cNvPr id="8" name="Picture 7" descr="unanswered-questions.jpg"/>
          <p:cNvPicPr>
            <a:picLocks noChangeAspect="1"/>
          </p:cNvPicPr>
          <p:nvPr/>
        </p:nvPicPr>
        <p:blipFill>
          <a:blip r:embed="rId2">
            <a:alphaModFix amt="72000"/>
            <a:extLst>
              <a:ext uri="{28A0092B-C50C-407E-A947-70E740481C1C}">
                <a14:useLocalDpi xmlns:a14="http://schemas.microsoft.com/office/drawing/2010/main" val="0"/>
              </a:ext>
            </a:extLst>
          </a:blip>
          <a:stretch>
            <a:fillRect/>
          </a:stretch>
        </p:blipFill>
        <p:spPr>
          <a:xfrm>
            <a:off x="0" y="-1"/>
            <a:ext cx="4788412" cy="6384549"/>
          </a:xfrm>
          <a:prstGeom prst="rect">
            <a:avLst/>
          </a:prstGeom>
        </p:spPr>
      </p:pic>
      <p:sp>
        <p:nvSpPr>
          <p:cNvPr id="9" name="Oval 8"/>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6" name="Straight Connector 5"/>
          <p:cNvCxnSpPr/>
          <p:nvPr/>
        </p:nvCxnSpPr>
        <p:spPr>
          <a:xfrm>
            <a:off x="6984495" y="2998997"/>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11779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unanswered-questions.jpg"/>
          <p:cNvPicPr>
            <a:picLocks noChangeAspect="1"/>
          </p:cNvPicPr>
          <p:nvPr/>
        </p:nvPicPr>
        <p:blipFill>
          <a:blip r:embed="rId2">
            <a:alphaModFix amt="72000"/>
            <a:extLst>
              <a:ext uri="{28A0092B-C50C-407E-A947-70E740481C1C}">
                <a14:useLocalDpi xmlns:a14="http://schemas.microsoft.com/office/drawing/2010/main" val="0"/>
              </a:ext>
            </a:extLst>
          </a:blip>
          <a:stretch>
            <a:fillRect/>
          </a:stretch>
        </p:blipFill>
        <p:spPr>
          <a:xfrm>
            <a:off x="0" y="-1"/>
            <a:ext cx="4788412" cy="6384549"/>
          </a:xfrm>
          <a:prstGeom prst="rect">
            <a:avLst/>
          </a:prstGeom>
        </p:spPr>
      </p:pic>
      <p:sp>
        <p:nvSpPr>
          <p:cNvPr id="9" name="Oval 8"/>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7" name="Rectangle 6"/>
          <p:cNvSpPr/>
          <p:nvPr/>
        </p:nvSpPr>
        <p:spPr>
          <a:xfrm>
            <a:off x="7262949" y="48243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10" name="Table 9"/>
          <p:cNvGraphicFramePr>
            <a:graphicFrameLocks noGrp="1"/>
          </p:cNvGraphicFramePr>
          <p:nvPr>
            <p:extLst>
              <p:ext uri="{D42A27DB-BD31-4B8C-83A1-F6EECF244321}">
                <p14:modId xmlns:p14="http://schemas.microsoft.com/office/powerpoint/2010/main" val="1976964736"/>
              </p:ext>
            </p:extLst>
          </p:nvPr>
        </p:nvGraphicFramePr>
        <p:xfrm>
          <a:off x="5289175" y="1170598"/>
          <a:ext cx="6277034" cy="1645920"/>
        </p:xfrm>
        <a:graphic>
          <a:graphicData uri="http://schemas.openxmlformats.org/drawingml/2006/table">
            <a:tbl>
              <a:tblPr firstRow="1" bandRow="1">
                <a:tableStyleId>{21E4AEA4-8DFA-4A89-87EB-49C32662AFE0}</a:tableStyleId>
              </a:tblPr>
              <a:tblGrid>
                <a:gridCol w="3138517"/>
                <a:gridCol w="3138517"/>
              </a:tblGrid>
              <a:tr h="370840">
                <a:tc>
                  <a:txBody>
                    <a:bodyPr/>
                    <a:lstStyle/>
                    <a:p>
                      <a:pPr algn="ctr"/>
                      <a:r>
                        <a:rPr lang="en-US" dirty="0" smtClean="0"/>
                        <a:t>Language</a:t>
                      </a:r>
                      <a:r>
                        <a:rPr lang="en-US" baseline="0" dirty="0" smtClean="0"/>
                        <a:t> Arts</a:t>
                      </a:r>
                      <a:endParaRPr lang="en-US" dirty="0"/>
                    </a:p>
                  </a:txBody>
                  <a:tcPr>
                    <a:solidFill>
                      <a:srgbClr val="B56A86"/>
                    </a:solidFill>
                  </a:tcPr>
                </a:tc>
                <a:tc>
                  <a:txBody>
                    <a:bodyPr/>
                    <a:lstStyle/>
                    <a:p>
                      <a:pPr algn="ctr"/>
                      <a:r>
                        <a:rPr lang="en-US" dirty="0" smtClean="0"/>
                        <a:t>Math</a:t>
                      </a:r>
                      <a:endParaRPr lang="en-US" dirty="0"/>
                    </a:p>
                  </a:txBody>
                  <a:tcPr>
                    <a:solidFill>
                      <a:srgbClr val="B56A86"/>
                    </a:solidFill>
                  </a:tcPr>
                </a:tc>
              </a:tr>
              <a:tr h="370840">
                <a:tc>
                  <a:txBody>
                    <a:bodyPr/>
                    <a:lstStyle/>
                    <a:p>
                      <a:r>
                        <a:rPr lang="en-US" dirty="0" smtClean="0"/>
                        <a:t>Anonymous</a:t>
                      </a:r>
                      <a:r>
                        <a:rPr lang="en-US" baseline="0" dirty="0" smtClean="0"/>
                        <a:t> Authors</a:t>
                      </a:r>
                    </a:p>
                    <a:p>
                      <a:r>
                        <a:rPr lang="en-US" baseline="0" dirty="0" smtClean="0"/>
                        <a:t>Author’s Motivation</a:t>
                      </a:r>
                    </a:p>
                    <a:p>
                      <a:r>
                        <a:rPr lang="en-US" baseline="0" dirty="0" smtClean="0"/>
                        <a:t>Pseudonyms</a:t>
                      </a:r>
                      <a:endParaRPr lang="en-US" dirty="0" smtClean="0"/>
                    </a:p>
                  </a:txBody>
                  <a:tcPr/>
                </a:tc>
                <a:tc>
                  <a:txBody>
                    <a:bodyPr/>
                    <a:lstStyle/>
                    <a:p>
                      <a:r>
                        <a:rPr lang="en-US" dirty="0" smtClean="0"/>
                        <a:t>Equations</a:t>
                      </a:r>
                    </a:p>
                    <a:p>
                      <a:r>
                        <a:rPr lang="en-US" dirty="0" smtClean="0"/>
                        <a:t>Infinity</a:t>
                      </a:r>
                    </a:p>
                    <a:p>
                      <a:r>
                        <a:rPr lang="en-US" dirty="0" smtClean="0"/>
                        <a:t>Math</a:t>
                      </a:r>
                      <a:r>
                        <a:rPr lang="en-US" baseline="0" dirty="0" smtClean="0"/>
                        <a:t> Mysteries</a:t>
                      </a:r>
                      <a:endParaRPr lang="en-US" dirty="0" smtClean="0"/>
                    </a:p>
                  </a:txBody>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310992768"/>
              </p:ext>
            </p:extLst>
          </p:nvPr>
        </p:nvGraphicFramePr>
        <p:xfrm>
          <a:off x="5289173" y="3408388"/>
          <a:ext cx="6277036" cy="1645920"/>
        </p:xfrm>
        <a:graphic>
          <a:graphicData uri="http://schemas.openxmlformats.org/drawingml/2006/table">
            <a:tbl>
              <a:tblPr firstRow="1" bandRow="1">
                <a:tableStyleId>{21E4AEA4-8DFA-4A89-87EB-49C32662AFE0}</a:tableStyleId>
              </a:tblPr>
              <a:tblGrid>
                <a:gridCol w="3138518"/>
                <a:gridCol w="3138518"/>
              </a:tblGrid>
              <a:tr h="370840">
                <a:tc>
                  <a:txBody>
                    <a:bodyPr/>
                    <a:lstStyle/>
                    <a:p>
                      <a:pPr algn="ctr"/>
                      <a:r>
                        <a:rPr lang="en-US" dirty="0" smtClean="0"/>
                        <a:t>Social Studies</a:t>
                      </a:r>
                      <a:endParaRPr lang="en-US" dirty="0"/>
                    </a:p>
                  </a:txBody>
                  <a:tcPr>
                    <a:solidFill>
                      <a:srgbClr val="B56A86"/>
                    </a:solidFill>
                  </a:tcPr>
                </a:tc>
                <a:tc>
                  <a:txBody>
                    <a:bodyPr/>
                    <a:lstStyle/>
                    <a:p>
                      <a:pPr algn="ctr"/>
                      <a:r>
                        <a:rPr lang="en-US" dirty="0" smtClean="0"/>
                        <a:t>Science</a:t>
                      </a:r>
                      <a:endParaRPr lang="en-US" dirty="0"/>
                    </a:p>
                  </a:txBody>
                  <a:tcPr>
                    <a:solidFill>
                      <a:srgbClr val="B56A86"/>
                    </a:solidFill>
                  </a:tcPr>
                </a:tc>
              </a:tr>
              <a:tr h="370840">
                <a:tc>
                  <a:txBody>
                    <a:bodyPr/>
                    <a:lstStyle/>
                    <a:p>
                      <a:r>
                        <a:rPr lang="en-US" dirty="0" smtClean="0"/>
                        <a:t>Futurism</a:t>
                      </a:r>
                    </a:p>
                    <a:p>
                      <a:r>
                        <a:rPr lang="en-US" dirty="0" smtClean="0"/>
                        <a:t>Ancient</a:t>
                      </a:r>
                      <a:r>
                        <a:rPr lang="en-US" baseline="0" dirty="0" smtClean="0"/>
                        <a:t> Civilizations</a:t>
                      </a:r>
                    </a:p>
                    <a:p>
                      <a:r>
                        <a:rPr lang="en-US" baseline="0" dirty="0" smtClean="0"/>
                        <a:t>Individual’s Influence</a:t>
                      </a:r>
                      <a:endParaRPr lang="en-US" dirty="0"/>
                    </a:p>
                  </a:txBody>
                  <a:tcPr/>
                </a:tc>
                <a:tc>
                  <a:txBody>
                    <a:bodyPr/>
                    <a:lstStyle/>
                    <a:p>
                      <a:r>
                        <a:rPr lang="en-US" dirty="0" smtClean="0"/>
                        <a:t>Medical</a:t>
                      </a:r>
                      <a:r>
                        <a:rPr lang="en-US" baseline="0" dirty="0" smtClean="0"/>
                        <a:t> Ethics</a:t>
                      </a:r>
                    </a:p>
                    <a:p>
                      <a:r>
                        <a:rPr lang="en-US" baseline="0" dirty="0" smtClean="0"/>
                        <a:t>Global Warming</a:t>
                      </a:r>
                    </a:p>
                    <a:p>
                      <a:r>
                        <a:rPr lang="en-US" baseline="0" dirty="0" smtClean="0"/>
                        <a:t>Experimentation</a:t>
                      </a:r>
                      <a:endParaRPr lang="en-US" dirty="0"/>
                    </a:p>
                  </a:txBody>
                  <a:tcPr/>
                </a:tc>
              </a:tr>
            </a:tbl>
          </a:graphicData>
        </a:graphic>
      </p:graphicFrame>
    </p:spTree>
    <p:extLst>
      <p:ext uri="{BB962C8B-B14F-4D97-AF65-F5344CB8AC3E}">
        <p14:creationId xmlns:p14="http://schemas.microsoft.com/office/powerpoint/2010/main" val="6243225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48068" b="27720"/>
          <a:stretch/>
        </p:blipFill>
        <p:spPr>
          <a:xfrm>
            <a:off x="1232762" y="1974194"/>
            <a:ext cx="9191646" cy="1982694"/>
          </a:xfrm>
        </p:spPr>
      </p:pic>
    </p:spTree>
    <p:extLst>
      <p:ext uri="{BB962C8B-B14F-4D97-AF65-F5344CB8AC3E}">
        <p14:creationId xmlns:p14="http://schemas.microsoft.com/office/powerpoint/2010/main" val="5868481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44932" y="864710"/>
            <a:ext cx="6244780" cy="5161267"/>
          </a:xfrm>
        </p:spPr>
        <p:txBody>
          <a:bodyPr>
            <a:noAutofit/>
          </a:bodyPr>
          <a:lstStyle/>
          <a:p>
            <a:pPr marL="0" indent="0">
              <a:buNone/>
            </a:pPr>
            <a:r>
              <a:rPr lang="en-US" sz="2000" dirty="0"/>
              <a:t>The </a:t>
            </a:r>
            <a:r>
              <a:rPr lang="en-US" sz="2000" dirty="0" smtClean="0"/>
              <a:t>“</a:t>
            </a:r>
            <a:r>
              <a:rPr lang="en-US" sz="2000" b="1" dirty="0" smtClean="0"/>
              <a:t>flow chart” </a:t>
            </a:r>
            <a:r>
              <a:rPr lang="en-US" sz="2000" dirty="0" smtClean="0"/>
              <a:t>icon</a:t>
            </a:r>
            <a:r>
              <a:rPr lang="en-US" sz="2000" b="1" dirty="0" smtClean="0"/>
              <a:t> </a:t>
            </a:r>
            <a:r>
              <a:rPr lang="en-US" sz="2000" dirty="0"/>
              <a:t>represents the structure of the content. Students will need to consider any guidelines which effect the structure of the content.  They will need to examine content for ordering or hierarchies which impact the content.</a:t>
            </a:r>
          </a:p>
          <a:p>
            <a:pPr marL="0" indent="0">
              <a:buNone/>
            </a:pPr>
            <a:endParaRPr lang="en-US" sz="2000" dirty="0"/>
          </a:p>
          <a:p>
            <a:pPr marL="0" indent="0" algn="ctr">
              <a:buNone/>
            </a:pPr>
            <a:endParaRPr lang="en-US" sz="2000" b="1" dirty="0" smtClean="0"/>
          </a:p>
          <a:p>
            <a:pPr marL="0" indent="0" algn="ctr">
              <a:buNone/>
            </a:pPr>
            <a:r>
              <a:rPr lang="en-US" sz="2000" b="1" dirty="0" smtClean="0"/>
              <a:t>Includes:</a:t>
            </a:r>
            <a:endParaRPr lang="en-US" sz="2000" b="1" dirty="0"/>
          </a:p>
          <a:p>
            <a:pPr marL="0" indent="0" algn="ctr">
              <a:buNone/>
            </a:pPr>
            <a:r>
              <a:rPr lang="en-US" sz="2000" dirty="0"/>
              <a:t>Structure</a:t>
            </a:r>
          </a:p>
          <a:p>
            <a:pPr marL="0" indent="0" algn="ctr">
              <a:buNone/>
            </a:pPr>
            <a:r>
              <a:rPr lang="en-US" sz="2000" dirty="0"/>
              <a:t>Order</a:t>
            </a:r>
          </a:p>
          <a:p>
            <a:pPr marL="0" indent="0" algn="ctr">
              <a:buNone/>
            </a:pPr>
            <a:r>
              <a:rPr lang="en-US" sz="2000" dirty="0"/>
              <a:t>Reasons</a:t>
            </a:r>
          </a:p>
          <a:p>
            <a:pPr marL="0" indent="0" algn="ctr">
              <a:buNone/>
            </a:pPr>
            <a:r>
              <a:rPr lang="en-US" sz="2000" dirty="0"/>
              <a:t>Organization</a:t>
            </a:r>
          </a:p>
          <a:p>
            <a:pPr marL="0" indent="0" algn="ctr">
              <a:buNone/>
            </a:pPr>
            <a:r>
              <a:rPr lang="en-US" sz="2000" dirty="0"/>
              <a:t>Explanation</a:t>
            </a:r>
          </a:p>
          <a:p>
            <a:pPr marL="0" indent="0" algn="ctr">
              <a:buNone/>
            </a:pPr>
            <a:r>
              <a:rPr lang="en-US" sz="2000" dirty="0"/>
              <a:t>Classification</a:t>
            </a:r>
          </a:p>
          <a:p>
            <a:endParaRPr lang="en-US" sz="2400" dirty="0"/>
          </a:p>
        </p:txBody>
      </p:sp>
      <p:pic>
        <p:nvPicPr>
          <p:cNvPr id="9" name="Picture 8" descr="Rules.jpg"/>
          <p:cNvPicPr>
            <a:picLocks noChangeAspect="1"/>
          </p:cNvPicPr>
          <p:nvPr/>
        </p:nvPicPr>
        <p:blipFill>
          <a:blip r:embed="rId2">
            <a:alphaModFix amt="76000"/>
            <a:extLst>
              <a:ext uri="{28A0092B-C50C-407E-A947-70E740481C1C}">
                <a14:useLocalDpi xmlns:a14="http://schemas.microsoft.com/office/drawing/2010/main" val="0"/>
              </a:ext>
            </a:extLst>
          </a:blip>
          <a:stretch>
            <a:fillRect/>
          </a:stretch>
        </p:blipFill>
        <p:spPr>
          <a:xfrm>
            <a:off x="0" y="0"/>
            <a:ext cx="4800815" cy="6401086"/>
          </a:xfrm>
          <a:prstGeom prst="rect">
            <a:avLst/>
          </a:prstGeom>
        </p:spPr>
      </p:pic>
      <p:sp>
        <p:nvSpPr>
          <p:cNvPr id="10" name="Oval 9"/>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5" name="Straight Connector 4"/>
          <p:cNvCxnSpPr/>
          <p:nvPr/>
        </p:nvCxnSpPr>
        <p:spPr>
          <a:xfrm>
            <a:off x="6896307" y="2910791"/>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95538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Rules.jpg"/>
          <p:cNvPicPr>
            <a:picLocks noChangeAspect="1"/>
          </p:cNvPicPr>
          <p:nvPr/>
        </p:nvPicPr>
        <p:blipFill>
          <a:blip r:embed="rId2">
            <a:alphaModFix amt="76000"/>
            <a:extLst>
              <a:ext uri="{28A0092B-C50C-407E-A947-70E740481C1C}">
                <a14:useLocalDpi xmlns:a14="http://schemas.microsoft.com/office/drawing/2010/main" val="0"/>
              </a:ext>
            </a:extLst>
          </a:blip>
          <a:stretch>
            <a:fillRect/>
          </a:stretch>
        </p:blipFill>
        <p:spPr>
          <a:xfrm>
            <a:off x="0" y="0"/>
            <a:ext cx="4800815" cy="6401086"/>
          </a:xfrm>
          <a:prstGeom prst="rect">
            <a:avLst/>
          </a:prstGeom>
        </p:spPr>
      </p:pic>
      <p:sp>
        <p:nvSpPr>
          <p:cNvPr id="10" name="Oval 9"/>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7" name="Rectangle 6"/>
          <p:cNvSpPr/>
          <p:nvPr/>
        </p:nvSpPr>
        <p:spPr>
          <a:xfrm>
            <a:off x="7262949" y="48243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8" name="Table 7"/>
          <p:cNvGraphicFramePr>
            <a:graphicFrameLocks noGrp="1"/>
          </p:cNvGraphicFramePr>
          <p:nvPr>
            <p:extLst>
              <p:ext uri="{D42A27DB-BD31-4B8C-83A1-F6EECF244321}">
                <p14:modId xmlns:p14="http://schemas.microsoft.com/office/powerpoint/2010/main" val="589898475"/>
              </p:ext>
            </p:extLst>
          </p:nvPr>
        </p:nvGraphicFramePr>
        <p:xfrm>
          <a:off x="5307105" y="1170598"/>
          <a:ext cx="6259103" cy="1645920"/>
        </p:xfrm>
        <a:graphic>
          <a:graphicData uri="http://schemas.openxmlformats.org/drawingml/2006/table">
            <a:tbl>
              <a:tblPr firstRow="1" bandRow="1">
                <a:tableStyleId>{5C22544A-7EE6-4342-B048-85BDC9FD1C3A}</a:tableStyleId>
              </a:tblPr>
              <a:tblGrid>
                <a:gridCol w="3120586"/>
                <a:gridCol w="3138517"/>
              </a:tblGrid>
              <a:tr h="370840">
                <a:tc>
                  <a:txBody>
                    <a:bodyPr/>
                    <a:lstStyle/>
                    <a:p>
                      <a:pPr algn="ctr"/>
                      <a:r>
                        <a:rPr lang="en-US" dirty="0" smtClean="0"/>
                        <a:t>Language</a:t>
                      </a:r>
                      <a:r>
                        <a:rPr lang="en-US" baseline="0" dirty="0" smtClean="0"/>
                        <a:t> Arts</a:t>
                      </a:r>
                      <a:endParaRPr lang="en-US" dirty="0"/>
                    </a:p>
                  </a:txBody>
                  <a:tcPr>
                    <a:solidFill>
                      <a:srgbClr val="85747D"/>
                    </a:solidFill>
                  </a:tcPr>
                </a:tc>
                <a:tc>
                  <a:txBody>
                    <a:bodyPr/>
                    <a:lstStyle/>
                    <a:p>
                      <a:pPr algn="ctr"/>
                      <a:r>
                        <a:rPr lang="en-US" dirty="0" smtClean="0"/>
                        <a:t>Math</a:t>
                      </a:r>
                      <a:endParaRPr lang="en-US" dirty="0"/>
                    </a:p>
                  </a:txBody>
                  <a:tcPr>
                    <a:solidFill>
                      <a:srgbClr val="85747D"/>
                    </a:solidFill>
                  </a:tcPr>
                </a:tc>
              </a:tr>
              <a:tr h="370840">
                <a:tc>
                  <a:txBody>
                    <a:bodyPr/>
                    <a:lstStyle/>
                    <a:p>
                      <a:r>
                        <a:rPr lang="en-US" dirty="0" smtClean="0"/>
                        <a:t>Genres</a:t>
                      </a:r>
                    </a:p>
                    <a:p>
                      <a:r>
                        <a:rPr lang="en-US" dirty="0" smtClean="0"/>
                        <a:t>Grammar</a:t>
                      </a:r>
                    </a:p>
                    <a:p>
                      <a:r>
                        <a:rPr lang="en-US" dirty="0" smtClean="0"/>
                        <a:t>Poetry</a:t>
                      </a:r>
                    </a:p>
                  </a:txBody>
                  <a:tcPr>
                    <a:solidFill>
                      <a:srgbClr val="BEBBC1"/>
                    </a:solidFill>
                  </a:tcPr>
                </a:tc>
                <a:tc>
                  <a:txBody>
                    <a:bodyPr/>
                    <a:lstStyle/>
                    <a:p>
                      <a:r>
                        <a:rPr lang="en-US" dirty="0" smtClean="0"/>
                        <a:t>Rules</a:t>
                      </a:r>
                      <a:r>
                        <a:rPr lang="en-US" baseline="0" dirty="0" smtClean="0"/>
                        <a:t> of Operation</a:t>
                      </a:r>
                    </a:p>
                    <a:p>
                      <a:r>
                        <a:rPr lang="en-US" baseline="0" dirty="0" smtClean="0"/>
                        <a:t>Algebra</a:t>
                      </a:r>
                    </a:p>
                    <a:p>
                      <a:r>
                        <a:rPr lang="en-US" baseline="0" dirty="0" smtClean="0"/>
                        <a:t>Ratios</a:t>
                      </a:r>
                      <a:endParaRPr lang="en-US" dirty="0" smtClean="0"/>
                    </a:p>
                  </a:txBody>
                  <a:tcPr>
                    <a:solidFill>
                      <a:srgbClr val="BEBBC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354046095"/>
              </p:ext>
            </p:extLst>
          </p:nvPr>
        </p:nvGraphicFramePr>
        <p:xfrm>
          <a:off x="5289173" y="3200543"/>
          <a:ext cx="6277036" cy="1645920"/>
        </p:xfrm>
        <a:graphic>
          <a:graphicData uri="http://schemas.openxmlformats.org/drawingml/2006/table">
            <a:tbl>
              <a:tblPr firstRow="1" bandRow="1">
                <a:tableStyleId>{5C22544A-7EE6-4342-B048-85BDC9FD1C3A}</a:tableStyleId>
              </a:tblPr>
              <a:tblGrid>
                <a:gridCol w="3138518"/>
                <a:gridCol w="3138518"/>
              </a:tblGrid>
              <a:tr h="279706">
                <a:tc>
                  <a:txBody>
                    <a:bodyPr/>
                    <a:lstStyle/>
                    <a:p>
                      <a:pPr algn="ctr"/>
                      <a:r>
                        <a:rPr lang="en-US" dirty="0" smtClean="0"/>
                        <a:t>Social Studies</a:t>
                      </a:r>
                      <a:endParaRPr lang="en-US" dirty="0"/>
                    </a:p>
                  </a:txBody>
                  <a:tcPr>
                    <a:solidFill>
                      <a:srgbClr val="85747D"/>
                    </a:solidFill>
                  </a:tcPr>
                </a:tc>
                <a:tc>
                  <a:txBody>
                    <a:bodyPr/>
                    <a:lstStyle/>
                    <a:p>
                      <a:pPr algn="ctr"/>
                      <a:r>
                        <a:rPr lang="en-US" dirty="0" smtClean="0"/>
                        <a:t>Science</a:t>
                      </a:r>
                      <a:endParaRPr lang="en-US" dirty="0"/>
                    </a:p>
                  </a:txBody>
                  <a:tcPr>
                    <a:solidFill>
                      <a:srgbClr val="85747D"/>
                    </a:solidFill>
                  </a:tcPr>
                </a:tc>
              </a:tr>
              <a:tr h="370840">
                <a:tc>
                  <a:txBody>
                    <a:bodyPr/>
                    <a:lstStyle/>
                    <a:p>
                      <a:r>
                        <a:rPr lang="en-US" dirty="0" smtClean="0"/>
                        <a:t>Cultural</a:t>
                      </a:r>
                      <a:r>
                        <a:rPr lang="en-US" baseline="0" dirty="0" smtClean="0"/>
                        <a:t> Mores</a:t>
                      </a:r>
                    </a:p>
                    <a:p>
                      <a:r>
                        <a:rPr lang="en-US" baseline="0" dirty="0" smtClean="0"/>
                        <a:t>Government</a:t>
                      </a:r>
                    </a:p>
                    <a:p>
                      <a:r>
                        <a:rPr lang="en-US" baseline="0" dirty="0" smtClean="0"/>
                        <a:t>Economics</a:t>
                      </a:r>
                      <a:endParaRPr lang="en-US" dirty="0"/>
                    </a:p>
                  </a:txBody>
                  <a:tcPr>
                    <a:solidFill>
                      <a:srgbClr val="BEBBC1"/>
                    </a:solidFill>
                  </a:tcPr>
                </a:tc>
                <a:tc>
                  <a:txBody>
                    <a:bodyPr/>
                    <a:lstStyle/>
                    <a:p>
                      <a:r>
                        <a:rPr lang="en-US" dirty="0" smtClean="0"/>
                        <a:t>Scientific Method</a:t>
                      </a:r>
                    </a:p>
                    <a:p>
                      <a:r>
                        <a:rPr lang="en-US" dirty="0" smtClean="0"/>
                        <a:t>Chemical Reactions</a:t>
                      </a:r>
                    </a:p>
                    <a:p>
                      <a:r>
                        <a:rPr lang="en-US" dirty="0" smtClean="0"/>
                        <a:t>Measurement</a:t>
                      </a:r>
                      <a:endParaRPr lang="en-US" dirty="0"/>
                    </a:p>
                  </a:txBody>
                  <a:tcPr>
                    <a:solidFill>
                      <a:srgbClr val="BEBBC1"/>
                    </a:solidFill>
                  </a:tcPr>
                </a:tc>
              </a:tr>
            </a:tbl>
          </a:graphicData>
        </a:graphic>
      </p:graphicFrame>
    </p:spTree>
    <p:extLst>
      <p:ext uri="{BB962C8B-B14F-4D97-AF65-F5344CB8AC3E}">
        <p14:creationId xmlns:p14="http://schemas.microsoft.com/office/powerpoint/2010/main" val="3299060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76717"/>
          <a:stretch/>
        </p:blipFill>
        <p:spPr>
          <a:xfrm>
            <a:off x="1021977" y="2223247"/>
            <a:ext cx="10350544" cy="1990164"/>
          </a:xfrm>
          <a:prstGeom prst="rect">
            <a:avLst/>
          </a:prstGeom>
        </p:spPr>
      </p:pic>
    </p:spTree>
    <p:extLst>
      <p:ext uri="{BB962C8B-B14F-4D97-AF65-F5344CB8AC3E}">
        <p14:creationId xmlns:p14="http://schemas.microsoft.com/office/powerpoint/2010/main" val="180718814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874226" y="906355"/>
            <a:ext cx="7317774" cy="5744745"/>
          </a:xfrm>
        </p:spPr>
        <p:txBody>
          <a:bodyPr>
            <a:noAutofit/>
          </a:bodyPr>
          <a:lstStyle/>
          <a:p>
            <a:pPr marL="0" indent="0">
              <a:buNone/>
            </a:pPr>
            <a:r>
              <a:rPr lang="en-US" sz="2000" dirty="0"/>
              <a:t>The </a:t>
            </a:r>
            <a:r>
              <a:rPr lang="en-US" sz="2000" dirty="0" smtClean="0"/>
              <a:t>“</a:t>
            </a:r>
            <a:r>
              <a:rPr lang="en-US" sz="2000" b="1" dirty="0" smtClean="0"/>
              <a:t>half</a:t>
            </a:r>
            <a:r>
              <a:rPr lang="en-US" sz="2000" b="1" dirty="0"/>
              <a:t>-</a:t>
            </a:r>
            <a:r>
              <a:rPr lang="en-US" sz="2000" b="1" dirty="0" smtClean="0"/>
              <a:t>diamond” </a:t>
            </a:r>
            <a:r>
              <a:rPr lang="en-US" sz="2000" dirty="0" smtClean="0"/>
              <a:t>icon</a:t>
            </a:r>
            <a:r>
              <a:rPr lang="en-US" sz="2000" b="1" dirty="0" smtClean="0"/>
              <a:t> </a:t>
            </a:r>
            <a:r>
              <a:rPr lang="en-US" sz="2000" dirty="0"/>
              <a:t>is “black and white” representing moral principles (right </a:t>
            </a:r>
            <a:r>
              <a:rPr lang="en-US" sz="2000" dirty="0" smtClean="0"/>
              <a:t>vs. </a:t>
            </a:r>
            <a:r>
              <a:rPr lang="en-US" sz="2000" dirty="0"/>
              <a:t>wrong) or ethics. Students need to consider issues which represent conflicting points just as they will need to examine content for ordering or hierarchies which impact the content in order to achieve depth of understanding</a:t>
            </a:r>
            <a:r>
              <a:rPr lang="en-US" sz="2000" dirty="0" smtClean="0"/>
              <a:t>.</a:t>
            </a:r>
            <a:endParaRPr lang="en-US" sz="2000" b="1" dirty="0" smtClean="0"/>
          </a:p>
          <a:p>
            <a:pPr marL="0" indent="0" algn="ctr">
              <a:lnSpc>
                <a:spcPct val="90000"/>
              </a:lnSpc>
              <a:buNone/>
            </a:pPr>
            <a:endParaRPr lang="en-US" sz="2000" b="1" dirty="0"/>
          </a:p>
          <a:p>
            <a:pPr marL="0" indent="0" algn="ctr">
              <a:lnSpc>
                <a:spcPct val="90000"/>
              </a:lnSpc>
              <a:buNone/>
            </a:pPr>
            <a:r>
              <a:rPr lang="en-US" sz="2000" b="1" dirty="0" smtClean="0"/>
              <a:t>Includes:</a:t>
            </a:r>
            <a:endParaRPr lang="en-US" sz="2000" b="1" dirty="0"/>
          </a:p>
          <a:p>
            <a:pPr marL="0" indent="0" algn="ctr">
              <a:lnSpc>
                <a:spcPct val="90000"/>
              </a:lnSpc>
              <a:buNone/>
            </a:pPr>
            <a:r>
              <a:rPr lang="en-US" sz="2000" dirty="0"/>
              <a:t>Bias</a:t>
            </a:r>
          </a:p>
          <a:p>
            <a:pPr marL="0" indent="0" algn="ctr">
              <a:lnSpc>
                <a:spcPct val="90000"/>
              </a:lnSpc>
              <a:buNone/>
            </a:pPr>
            <a:r>
              <a:rPr lang="en-US" sz="2000" dirty="0" smtClean="0"/>
              <a:t>Judgment</a:t>
            </a:r>
            <a:endParaRPr lang="en-US" sz="2000" dirty="0"/>
          </a:p>
          <a:p>
            <a:pPr marL="0" indent="0" algn="ctr">
              <a:lnSpc>
                <a:spcPct val="90000"/>
              </a:lnSpc>
              <a:buNone/>
            </a:pPr>
            <a:r>
              <a:rPr lang="en-US" sz="2000" dirty="0"/>
              <a:t>Values</a:t>
            </a:r>
          </a:p>
          <a:p>
            <a:pPr marL="0" indent="0" algn="ctr">
              <a:lnSpc>
                <a:spcPct val="90000"/>
              </a:lnSpc>
              <a:buNone/>
            </a:pPr>
            <a:r>
              <a:rPr lang="en-US" sz="2000" dirty="0"/>
              <a:t>Prejudice</a:t>
            </a:r>
          </a:p>
          <a:p>
            <a:pPr marL="0" indent="0" algn="ctr">
              <a:lnSpc>
                <a:spcPct val="90000"/>
              </a:lnSpc>
              <a:buNone/>
            </a:pPr>
            <a:r>
              <a:rPr lang="en-US" sz="2000" dirty="0"/>
              <a:t>Point of View (Perspective) </a:t>
            </a:r>
          </a:p>
          <a:p>
            <a:pPr marL="0" indent="0" algn="ctr">
              <a:lnSpc>
                <a:spcPct val="90000"/>
              </a:lnSpc>
              <a:buNone/>
            </a:pPr>
            <a:r>
              <a:rPr lang="en-US" sz="2000" dirty="0"/>
              <a:t>Pro and con</a:t>
            </a:r>
          </a:p>
          <a:p>
            <a:pPr marL="0" indent="0" algn="ctr">
              <a:lnSpc>
                <a:spcPct val="90000"/>
              </a:lnSpc>
              <a:buNone/>
            </a:pPr>
            <a:r>
              <a:rPr lang="en-US" sz="2000" dirty="0"/>
              <a:t>Differing Opinions </a:t>
            </a:r>
          </a:p>
          <a:p>
            <a:pPr marL="0" indent="0">
              <a:buNone/>
            </a:pPr>
            <a:endParaRPr lang="en-US" sz="2400" dirty="0"/>
          </a:p>
        </p:txBody>
      </p:sp>
      <p:pic>
        <p:nvPicPr>
          <p:cNvPr id="9" name="Picture 8" descr="Ethics.jpg"/>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1" y="0"/>
            <a:ext cx="4800815" cy="6401086"/>
          </a:xfrm>
          <a:prstGeom prst="rect">
            <a:avLst/>
          </a:prstGeom>
        </p:spPr>
      </p:pic>
      <p:sp>
        <p:nvSpPr>
          <p:cNvPr id="10" name="Oval 9"/>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5" name="Straight Connector 4"/>
          <p:cNvCxnSpPr/>
          <p:nvPr/>
        </p:nvCxnSpPr>
        <p:spPr>
          <a:xfrm>
            <a:off x="6949220" y="3016638"/>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02097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thics.jpg"/>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1" y="0"/>
            <a:ext cx="4800815" cy="6401086"/>
          </a:xfrm>
          <a:prstGeom prst="rect">
            <a:avLst/>
          </a:prstGeom>
        </p:spPr>
      </p:pic>
      <p:sp>
        <p:nvSpPr>
          <p:cNvPr id="10" name="Oval 9"/>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7" name="Rectangle 6"/>
          <p:cNvSpPr/>
          <p:nvPr/>
        </p:nvSpPr>
        <p:spPr>
          <a:xfrm>
            <a:off x="7262949" y="48243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8" name="Table 7"/>
          <p:cNvGraphicFramePr>
            <a:graphicFrameLocks noGrp="1"/>
          </p:cNvGraphicFramePr>
          <p:nvPr>
            <p:extLst>
              <p:ext uri="{D42A27DB-BD31-4B8C-83A1-F6EECF244321}">
                <p14:modId xmlns:p14="http://schemas.microsoft.com/office/powerpoint/2010/main" val="219432770"/>
              </p:ext>
            </p:extLst>
          </p:nvPr>
        </p:nvGraphicFramePr>
        <p:xfrm>
          <a:off x="5307105" y="1170598"/>
          <a:ext cx="6259103" cy="1645920"/>
        </p:xfrm>
        <a:graphic>
          <a:graphicData uri="http://schemas.openxmlformats.org/drawingml/2006/table">
            <a:tbl>
              <a:tblPr firstRow="1" bandRow="1">
                <a:tableStyleId>{00A15C55-8517-42AA-B614-E9B94910E393}</a:tableStyleId>
              </a:tblPr>
              <a:tblGrid>
                <a:gridCol w="3120586"/>
                <a:gridCol w="3138517"/>
              </a:tblGrid>
              <a:tr h="370840">
                <a:tc>
                  <a:txBody>
                    <a:bodyPr/>
                    <a:lstStyle/>
                    <a:p>
                      <a:pPr algn="ctr"/>
                      <a:r>
                        <a:rPr lang="en-US" dirty="0" smtClean="0"/>
                        <a:t>Language</a:t>
                      </a:r>
                      <a:r>
                        <a:rPr lang="en-US" baseline="0" dirty="0" smtClean="0"/>
                        <a:t> Arts</a:t>
                      </a:r>
                      <a:endParaRPr lang="en-US" dirty="0"/>
                    </a:p>
                  </a:txBody>
                  <a:tcPr>
                    <a:solidFill>
                      <a:srgbClr val="9679A1"/>
                    </a:solidFill>
                  </a:tcPr>
                </a:tc>
                <a:tc>
                  <a:txBody>
                    <a:bodyPr/>
                    <a:lstStyle/>
                    <a:p>
                      <a:pPr algn="ctr"/>
                      <a:r>
                        <a:rPr lang="en-US" dirty="0" smtClean="0"/>
                        <a:t>Math</a:t>
                      </a:r>
                      <a:endParaRPr lang="en-US" dirty="0"/>
                    </a:p>
                  </a:txBody>
                  <a:tcPr>
                    <a:solidFill>
                      <a:srgbClr val="9679A1"/>
                    </a:solidFill>
                  </a:tcPr>
                </a:tc>
              </a:tr>
              <a:tr h="370840">
                <a:tc>
                  <a:txBody>
                    <a:bodyPr/>
                    <a:lstStyle/>
                    <a:p>
                      <a:r>
                        <a:rPr lang="en-US" dirty="0" smtClean="0"/>
                        <a:t>Plagiarism</a:t>
                      </a:r>
                    </a:p>
                    <a:p>
                      <a:r>
                        <a:rPr lang="en-US" dirty="0" smtClean="0"/>
                        <a:t>Bias</a:t>
                      </a:r>
                    </a:p>
                    <a:p>
                      <a:r>
                        <a:rPr lang="en-US" dirty="0" smtClean="0"/>
                        <a:t>Conflict</a:t>
                      </a:r>
                    </a:p>
                  </a:txBody>
                  <a:tcPr/>
                </a:tc>
                <a:tc>
                  <a:txBody>
                    <a:bodyPr/>
                    <a:lstStyle/>
                    <a:p>
                      <a:r>
                        <a:rPr lang="en-US" dirty="0" smtClean="0"/>
                        <a:t>Misleading Statistics</a:t>
                      </a:r>
                    </a:p>
                    <a:p>
                      <a:r>
                        <a:rPr lang="en-US" dirty="0" smtClean="0"/>
                        <a:t>Logic, Probability</a:t>
                      </a:r>
                    </a:p>
                    <a:p>
                      <a:r>
                        <a:rPr lang="en-US" dirty="0" smtClean="0"/>
                        <a:t>Applied</a:t>
                      </a:r>
                      <a:r>
                        <a:rPr lang="en-US" baseline="0" dirty="0" smtClean="0"/>
                        <a:t> Mathematics</a:t>
                      </a:r>
                      <a:endParaRPr lang="en-US" dirty="0" smtClean="0"/>
                    </a:p>
                  </a:txBody>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455112183"/>
              </p:ext>
            </p:extLst>
          </p:nvPr>
        </p:nvGraphicFramePr>
        <p:xfrm>
          <a:off x="5289173" y="3200543"/>
          <a:ext cx="6277036" cy="1645920"/>
        </p:xfrm>
        <a:graphic>
          <a:graphicData uri="http://schemas.openxmlformats.org/drawingml/2006/table">
            <a:tbl>
              <a:tblPr firstRow="1" bandRow="1">
                <a:tableStyleId>{00A15C55-8517-42AA-B614-E9B94910E393}</a:tableStyleId>
              </a:tblPr>
              <a:tblGrid>
                <a:gridCol w="3138518"/>
                <a:gridCol w="3138518"/>
              </a:tblGrid>
              <a:tr h="279706">
                <a:tc>
                  <a:txBody>
                    <a:bodyPr/>
                    <a:lstStyle/>
                    <a:p>
                      <a:pPr algn="ctr"/>
                      <a:r>
                        <a:rPr lang="en-US" dirty="0" smtClean="0"/>
                        <a:t>Social Studies</a:t>
                      </a:r>
                      <a:endParaRPr lang="en-US" dirty="0"/>
                    </a:p>
                  </a:txBody>
                  <a:tcPr>
                    <a:solidFill>
                      <a:srgbClr val="9679A1"/>
                    </a:solidFill>
                  </a:tcPr>
                </a:tc>
                <a:tc>
                  <a:txBody>
                    <a:bodyPr/>
                    <a:lstStyle/>
                    <a:p>
                      <a:pPr algn="ctr"/>
                      <a:r>
                        <a:rPr lang="en-US" dirty="0" smtClean="0"/>
                        <a:t>Science</a:t>
                      </a:r>
                      <a:endParaRPr lang="en-US" dirty="0"/>
                    </a:p>
                  </a:txBody>
                  <a:tcPr>
                    <a:solidFill>
                      <a:srgbClr val="9679A1"/>
                    </a:solidFill>
                  </a:tcPr>
                </a:tc>
              </a:tr>
              <a:tr h="370840">
                <a:tc>
                  <a:txBody>
                    <a:bodyPr/>
                    <a:lstStyle/>
                    <a:p>
                      <a:r>
                        <a:rPr lang="en-US" dirty="0" smtClean="0"/>
                        <a:t>Immigration</a:t>
                      </a:r>
                    </a:p>
                    <a:p>
                      <a:r>
                        <a:rPr lang="en-US" dirty="0" smtClean="0"/>
                        <a:t>Social</a:t>
                      </a:r>
                      <a:r>
                        <a:rPr lang="en-US" baseline="0" dirty="0" smtClean="0"/>
                        <a:t> Justice</a:t>
                      </a:r>
                    </a:p>
                    <a:p>
                      <a:r>
                        <a:rPr lang="en-US" baseline="0" dirty="0" smtClean="0"/>
                        <a:t>Propaganda</a:t>
                      </a:r>
                      <a:endParaRPr lang="en-US" dirty="0"/>
                    </a:p>
                  </a:txBody>
                  <a:tcPr/>
                </a:tc>
                <a:tc>
                  <a:txBody>
                    <a:bodyPr/>
                    <a:lstStyle/>
                    <a:p>
                      <a:r>
                        <a:rPr lang="en-US" dirty="0" smtClean="0"/>
                        <a:t>Cloning</a:t>
                      </a:r>
                    </a:p>
                    <a:p>
                      <a:r>
                        <a:rPr lang="en-US" dirty="0" smtClean="0"/>
                        <a:t>Experimental Bias</a:t>
                      </a:r>
                    </a:p>
                    <a:p>
                      <a:r>
                        <a:rPr lang="en-US" dirty="0" smtClean="0"/>
                        <a:t>Stem Cell Research</a:t>
                      </a:r>
                      <a:endParaRPr lang="en-US" dirty="0"/>
                    </a:p>
                  </a:txBody>
                  <a:tcPr/>
                </a:tc>
              </a:tr>
            </a:tbl>
          </a:graphicData>
        </a:graphic>
      </p:graphicFrame>
    </p:spTree>
    <p:extLst>
      <p:ext uri="{BB962C8B-B14F-4D97-AF65-F5344CB8AC3E}">
        <p14:creationId xmlns:p14="http://schemas.microsoft.com/office/powerpoint/2010/main" val="2794510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75526"/>
          <a:stretch/>
        </p:blipFill>
        <p:spPr>
          <a:xfrm>
            <a:off x="85346" y="2498085"/>
            <a:ext cx="12106654" cy="2353726"/>
          </a:xfrm>
        </p:spPr>
      </p:pic>
    </p:spTree>
    <p:extLst>
      <p:ext uri="{BB962C8B-B14F-4D97-AF65-F5344CB8AC3E}">
        <p14:creationId xmlns:p14="http://schemas.microsoft.com/office/powerpoint/2010/main" val="7069816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046330" y="863357"/>
            <a:ext cx="6768564" cy="5504488"/>
          </a:xfrm>
        </p:spPr>
        <p:txBody>
          <a:bodyPr>
            <a:noAutofit/>
          </a:bodyPr>
          <a:lstStyle/>
          <a:p>
            <a:pPr marL="0" indent="0">
              <a:buNone/>
            </a:pPr>
            <a:r>
              <a:rPr lang="en-US" sz="2000" dirty="0"/>
              <a:t>The </a:t>
            </a:r>
            <a:r>
              <a:rPr lang="en-US" sz="2000" b="1" dirty="0"/>
              <a:t>“structure” </a:t>
            </a:r>
            <a:r>
              <a:rPr lang="en-US" sz="2000" dirty="0" smtClean="0"/>
              <a:t>icon</a:t>
            </a:r>
            <a:r>
              <a:rPr lang="en-US" sz="2000" b="1" dirty="0" smtClean="0"/>
              <a:t> </a:t>
            </a:r>
            <a:r>
              <a:rPr lang="en-US" sz="2000" dirty="0" smtClean="0"/>
              <a:t>represents </a:t>
            </a:r>
            <a:r>
              <a:rPr lang="en-US" sz="2000" dirty="0"/>
              <a:t>the </a:t>
            </a:r>
            <a:r>
              <a:rPr lang="en-US" sz="2000" b="1" dirty="0"/>
              <a:t>“big ideas” </a:t>
            </a:r>
            <a:r>
              <a:rPr lang="en-US" sz="2000" dirty="0" smtClean="0"/>
              <a:t>as it </a:t>
            </a:r>
            <a:r>
              <a:rPr lang="en-US" sz="2000" dirty="0"/>
              <a:t>depicts a structure being supported by pillars.  The “roof” of the structure houses the “big idea” while the supporting pillars contain evidence or support for the big ideas.  This graphic supports students as they delve into universal themes and generalization in order to gain depth of knowledge.</a:t>
            </a:r>
          </a:p>
          <a:p>
            <a:pPr marL="0" indent="0" algn="ctr">
              <a:buNone/>
            </a:pPr>
            <a:endParaRPr lang="en-US" sz="2000" b="1" dirty="0"/>
          </a:p>
          <a:p>
            <a:pPr marL="0" indent="0" algn="ctr">
              <a:buNone/>
            </a:pPr>
            <a:r>
              <a:rPr lang="en-US" sz="2000" b="1" dirty="0" smtClean="0"/>
              <a:t>Includes:</a:t>
            </a:r>
            <a:endParaRPr lang="en-US" sz="2000" b="1" dirty="0"/>
          </a:p>
          <a:p>
            <a:pPr marL="0" indent="0" algn="ctr">
              <a:buNone/>
            </a:pPr>
            <a:r>
              <a:rPr lang="en-US" sz="2000" dirty="0"/>
              <a:t>Evidence-based generalizations</a:t>
            </a:r>
          </a:p>
          <a:p>
            <a:pPr marL="0" indent="0" algn="ctr">
              <a:buNone/>
            </a:pPr>
            <a:r>
              <a:rPr lang="en-US" sz="2000" dirty="0"/>
              <a:t>Evidence-based conclusions</a:t>
            </a:r>
          </a:p>
          <a:p>
            <a:pPr marL="0" indent="0" algn="ctr">
              <a:buNone/>
            </a:pPr>
            <a:r>
              <a:rPr lang="en-US" sz="2000" dirty="0"/>
              <a:t>Summary</a:t>
            </a:r>
          </a:p>
          <a:p>
            <a:pPr marL="0" indent="0" algn="ctr">
              <a:buNone/>
            </a:pPr>
            <a:r>
              <a:rPr lang="en-US" sz="2000" dirty="0"/>
              <a:t>Theory</a:t>
            </a:r>
          </a:p>
          <a:p>
            <a:pPr marL="0" indent="0" algn="ctr">
              <a:buNone/>
            </a:pPr>
            <a:r>
              <a:rPr lang="en-US" sz="2000" dirty="0"/>
              <a:t>Principle</a:t>
            </a:r>
          </a:p>
          <a:p>
            <a:pPr marL="0" indent="0" algn="ctr">
              <a:buNone/>
            </a:pPr>
            <a:r>
              <a:rPr lang="en-US" sz="2000" dirty="0"/>
              <a:t>Main Idea</a:t>
            </a:r>
          </a:p>
          <a:p>
            <a:pPr marL="0" indent="0">
              <a:buNone/>
            </a:pPr>
            <a:endParaRPr lang="en-US" sz="2400" dirty="0"/>
          </a:p>
        </p:txBody>
      </p:sp>
      <p:pic>
        <p:nvPicPr>
          <p:cNvPr id="6" name="Picture 5" descr="Big_Ide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4805575" cy="6407433"/>
          </a:xfrm>
          <a:prstGeom prst="rect">
            <a:avLst/>
          </a:prstGeom>
        </p:spPr>
      </p:pic>
      <p:sp>
        <p:nvSpPr>
          <p:cNvPr id="4" name="Oval 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7" name="Straight Connector 6"/>
          <p:cNvCxnSpPr/>
          <p:nvPr/>
        </p:nvCxnSpPr>
        <p:spPr>
          <a:xfrm>
            <a:off x="6719931" y="3334180"/>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46544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5400" b="1" dirty="0" smtClean="0">
                <a:latin typeface="Wide Latin"/>
                <a:cs typeface="Wide Latin"/>
              </a:rPr>
              <a:t>DEPTH</a:t>
            </a:r>
            <a:r>
              <a:rPr lang="en-US" sz="5400" b="1" dirty="0" smtClean="0"/>
              <a:t> of Knowledge</a:t>
            </a:r>
            <a:endParaRPr lang="en-US" sz="5400" b="1" dirty="0"/>
          </a:p>
        </p:txBody>
      </p:sp>
      <p:sp>
        <p:nvSpPr>
          <p:cNvPr id="3" name="Content Placeholder 2"/>
          <p:cNvSpPr>
            <a:spLocks noGrp="1"/>
          </p:cNvSpPr>
          <p:nvPr>
            <p:ph idx="1"/>
          </p:nvPr>
        </p:nvSpPr>
        <p:spPr/>
        <p:txBody>
          <a:bodyPr>
            <a:normAutofit fontScale="85000" lnSpcReduction="10000"/>
          </a:bodyPr>
          <a:lstStyle/>
          <a:p>
            <a:pPr marL="0" indent="0">
              <a:lnSpc>
                <a:spcPct val="120000"/>
              </a:lnSpc>
              <a:buNone/>
            </a:pPr>
            <a:r>
              <a:rPr lang="en-US" sz="3500" dirty="0" smtClean="0"/>
              <a:t>Digging deeper into the content. Looking below the facts and generalizations.</a:t>
            </a:r>
          </a:p>
          <a:p>
            <a:pPr marL="0" indent="0">
              <a:lnSpc>
                <a:spcPct val="120000"/>
              </a:lnSpc>
              <a:buNone/>
            </a:pPr>
            <a:r>
              <a:rPr lang="en-US" b="1" dirty="0" smtClean="0">
                <a:solidFill>
                  <a:srgbClr val="0E244C"/>
                </a:solidFill>
              </a:rPr>
              <a:t>Strategies:</a:t>
            </a:r>
          </a:p>
          <a:p>
            <a:pPr marL="457200" indent="-457200">
              <a:lnSpc>
                <a:spcPct val="120000"/>
              </a:lnSpc>
              <a:buAutoNum type="arabicPeriod"/>
            </a:pPr>
            <a:r>
              <a:rPr lang="en-US" sz="2400" dirty="0" smtClean="0"/>
              <a:t>Investigate content from multiple perspectives.</a:t>
            </a:r>
          </a:p>
          <a:p>
            <a:pPr marL="457200" indent="-457200">
              <a:lnSpc>
                <a:spcPct val="120000"/>
              </a:lnSpc>
              <a:buAutoNum type="arabicPeriod"/>
            </a:pPr>
            <a:r>
              <a:rPr lang="en-US" sz="2400" dirty="0" smtClean="0"/>
              <a:t>Investigate content through multiple sources.</a:t>
            </a:r>
          </a:p>
          <a:p>
            <a:pPr marL="457200" indent="-457200">
              <a:lnSpc>
                <a:spcPct val="120000"/>
              </a:lnSpc>
              <a:buAutoNum type="arabicPeriod"/>
            </a:pPr>
            <a:r>
              <a:rPr lang="en-US" sz="2400" dirty="0"/>
              <a:t>Investigate content through </a:t>
            </a:r>
            <a:r>
              <a:rPr lang="en-US" sz="2400" dirty="0" smtClean="0"/>
              <a:t>multiple disciplines.</a:t>
            </a:r>
          </a:p>
          <a:p>
            <a:pPr marL="457200" indent="-457200">
              <a:lnSpc>
                <a:spcPct val="120000"/>
              </a:lnSpc>
              <a:buAutoNum type="arabicPeriod"/>
            </a:pPr>
            <a:r>
              <a:rPr lang="en-US" sz="2400" dirty="0" smtClean="0"/>
              <a:t>Synthesize </a:t>
            </a:r>
            <a:r>
              <a:rPr lang="en-US" sz="2400" dirty="0"/>
              <a:t>information from multiple sources, </a:t>
            </a:r>
            <a:r>
              <a:rPr lang="en-US" sz="2400" dirty="0" smtClean="0"/>
              <a:t>over extended periods </a:t>
            </a:r>
            <a:r>
              <a:rPr lang="en-US" sz="2400" dirty="0"/>
              <a:t>of </a:t>
            </a:r>
            <a:r>
              <a:rPr lang="en-US" sz="2400" dirty="0" smtClean="0"/>
              <a:t>time.</a:t>
            </a:r>
          </a:p>
          <a:p>
            <a:pPr marL="457200" indent="-457200">
              <a:lnSpc>
                <a:spcPct val="120000"/>
              </a:lnSpc>
              <a:buAutoNum type="arabicPeriod"/>
            </a:pPr>
            <a:r>
              <a:rPr lang="en-US" sz="2400" dirty="0"/>
              <a:t>T</a:t>
            </a:r>
            <a:r>
              <a:rPr lang="en-US" sz="2400" dirty="0" smtClean="0"/>
              <a:t>ransfer </a:t>
            </a:r>
            <a:r>
              <a:rPr lang="en-US" sz="2400" dirty="0"/>
              <a:t>knowledge from one domain to solve problems in another. </a:t>
            </a:r>
            <a:endParaRPr lang="en-US" sz="2400" dirty="0" smtClean="0"/>
          </a:p>
          <a:p>
            <a:pPr marL="457200" indent="-457200">
              <a:lnSpc>
                <a:spcPct val="120000"/>
              </a:lnSpc>
              <a:buAutoNum type="arabicPeriod"/>
            </a:pPr>
            <a:r>
              <a:rPr lang="en-US" sz="2400" dirty="0" smtClean="0"/>
              <a:t>Employ critical thinking skills as represented in the higher levels of Bloom’s or Costa.</a:t>
            </a:r>
          </a:p>
        </p:txBody>
      </p:sp>
      <p:pic>
        <p:nvPicPr>
          <p:cNvPr id="4" name="Picture 3"/>
          <p:cNvPicPr>
            <a:picLocks noChangeAspect="1"/>
          </p:cNvPicPr>
          <p:nvPr/>
        </p:nvPicPr>
        <p:blipFill>
          <a:blip r:embed="rId2">
            <a:alphaModFix amt="67000"/>
            <a:extLst>
              <a:ext uri="{28A0092B-C50C-407E-A947-70E740481C1C}">
                <a14:useLocalDpi xmlns:a14="http://schemas.microsoft.com/office/drawing/2010/main" val="0"/>
              </a:ext>
            </a:extLst>
          </a:blip>
          <a:stretch>
            <a:fillRect/>
          </a:stretch>
        </p:blipFill>
        <p:spPr>
          <a:xfrm>
            <a:off x="7321941" y="2639278"/>
            <a:ext cx="3942361" cy="2176764"/>
          </a:xfrm>
          <a:prstGeom prst="rect">
            <a:avLst/>
          </a:prstGeom>
        </p:spPr>
      </p:pic>
      <p:sp>
        <p:nvSpPr>
          <p:cNvPr id="5" name="Oval 4"/>
          <p:cNvSpPr/>
          <p:nvPr/>
        </p:nvSpPr>
        <p:spPr>
          <a:xfrm>
            <a:off x="11164725" y="141104"/>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0850765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ig_Ide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4805575" cy="6407433"/>
          </a:xfrm>
          <a:prstGeom prst="rect">
            <a:avLst/>
          </a:prstGeom>
        </p:spPr>
      </p:pic>
      <p:sp>
        <p:nvSpPr>
          <p:cNvPr id="4" name="Oval 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8" name="Rectangle 7"/>
          <p:cNvSpPr/>
          <p:nvPr/>
        </p:nvSpPr>
        <p:spPr>
          <a:xfrm>
            <a:off x="7155372" y="50036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9" name="Table 8"/>
          <p:cNvGraphicFramePr>
            <a:graphicFrameLocks noGrp="1"/>
          </p:cNvGraphicFramePr>
          <p:nvPr>
            <p:extLst>
              <p:ext uri="{D42A27DB-BD31-4B8C-83A1-F6EECF244321}">
                <p14:modId xmlns:p14="http://schemas.microsoft.com/office/powerpoint/2010/main" val="1951693064"/>
              </p:ext>
            </p:extLst>
          </p:nvPr>
        </p:nvGraphicFramePr>
        <p:xfrm>
          <a:off x="5199528" y="1188528"/>
          <a:ext cx="6259103" cy="1645920"/>
        </p:xfrm>
        <a:graphic>
          <a:graphicData uri="http://schemas.openxmlformats.org/drawingml/2006/table">
            <a:tbl>
              <a:tblPr firstRow="1" bandRow="1">
                <a:tableStyleId>{F5AB1C69-6EDB-4FF4-983F-18BD219EF322}</a:tableStyleId>
              </a:tblPr>
              <a:tblGrid>
                <a:gridCol w="3120586"/>
                <a:gridCol w="3138517"/>
              </a:tblGrid>
              <a:tr h="370840">
                <a:tc>
                  <a:txBody>
                    <a:bodyPr/>
                    <a:lstStyle/>
                    <a:p>
                      <a:pPr algn="ctr"/>
                      <a:r>
                        <a:rPr lang="en-US" dirty="0" smtClean="0"/>
                        <a:t>Language</a:t>
                      </a:r>
                      <a:r>
                        <a:rPr lang="en-US" baseline="0" dirty="0" smtClean="0"/>
                        <a:t> Arts</a:t>
                      </a:r>
                      <a:endParaRPr lang="en-US" dirty="0"/>
                    </a:p>
                  </a:txBody>
                  <a:tcPr>
                    <a:solidFill>
                      <a:srgbClr val="546731"/>
                    </a:solidFill>
                  </a:tcPr>
                </a:tc>
                <a:tc>
                  <a:txBody>
                    <a:bodyPr/>
                    <a:lstStyle/>
                    <a:p>
                      <a:pPr algn="ctr"/>
                      <a:r>
                        <a:rPr lang="en-US" dirty="0" smtClean="0"/>
                        <a:t>Math</a:t>
                      </a:r>
                      <a:endParaRPr lang="en-US" dirty="0"/>
                    </a:p>
                  </a:txBody>
                  <a:tcPr>
                    <a:solidFill>
                      <a:srgbClr val="546731"/>
                    </a:solidFill>
                  </a:tcPr>
                </a:tc>
              </a:tr>
              <a:tr h="370840">
                <a:tc>
                  <a:txBody>
                    <a:bodyPr/>
                    <a:lstStyle/>
                    <a:p>
                      <a:r>
                        <a:rPr lang="en-US" dirty="0" smtClean="0"/>
                        <a:t>Literary Themes</a:t>
                      </a:r>
                    </a:p>
                    <a:p>
                      <a:r>
                        <a:rPr lang="en-US" dirty="0" smtClean="0"/>
                        <a:t>Critical</a:t>
                      </a:r>
                      <a:r>
                        <a:rPr lang="en-US" baseline="0" dirty="0" smtClean="0"/>
                        <a:t> Analysis</a:t>
                      </a:r>
                    </a:p>
                    <a:p>
                      <a:r>
                        <a:rPr lang="en-US" baseline="0" dirty="0" smtClean="0"/>
                        <a:t>Symbolism</a:t>
                      </a:r>
                      <a:endParaRPr lang="en-US" dirty="0" smtClean="0"/>
                    </a:p>
                  </a:txBody>
                  <a:tcPr/>
                </a:tc>
                <a:tc>
                  <a:txBody>
                    <a:bodyPr/>
                    <a:lstStyle/>
                    <a:p>
                      <a:r>
                        <a:rPr lang="en-US" dirty="0" smtClean="0"/>
                        <a:t>Systems</a:t>
                      </a:r>
                    </a:p>
                    <a:p>
                      <a:r>
                        <a:rPr lang="en-US" dirty="0" smtClean="0"/>
                        <a:t>Scale &amp; Structure</a:t>
                      </a:r>
                    </a:p>
                    <a:p>
                      <a:r>
                        <a:rPr lang="en-US" dirty="0" smtClean="0"/>
                        <a:t>Math Principles</a:t>
                      </a:r>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659830900"/>
              </p:ext>
            </p:extLst>
          </p:nvPr>
        </p:nvGraphicFramePr>
        <p:xfrm>
          <a:off x="5181596" y="3218473"/>
          <a:ext cx="6277036" cy="2011680"/>
        </p:xfrm>
        <a:graphic>
          <a:graphicData uri="http://schemas.openxmlformats.org/drawingml/2006/table">
            <a:tbl>
              <a:tblPr firstRow="1" bandRow="1">
                <a:tableStyleId>{F5AB1C69-6EDB-4FF4-983F-18BD219EF322}</a:tableStyleId>
              </a:tblPr>
              <a:tblGrid>
                <a:gridCol w="3138518"/>
                <a:gridCol w="3138518"/>
              </a:tblGrid>
              <a:tr h="279706">
                <a:tc>
                  <a:txBody>
                    <a:bodyPr/>
                    <a:lstStyle/>
                    <a:p>
                      <a:pPr algn="ctr"/>
                      <a:r>
                        <a:rPr lang="en-US" dirty="0" smtClean="0"/>
                        <a:t>Social Studies</a:t>
                      </a:r>
                      <a:endParaRPr lang="en-US" dirty="0"/>
                    </a:p>
                  </a:txBody>
                  <a:tcPr>
                    <a:solidFill>
                      <a:srgbClr val="546731"/>
                    </a:solidFill>
                  </a:tcPr>
                </a:tc>
                <a:tc>
                  <a:txBody>
                    <a:bodyPr/>
                    <a:lstStyle/>
                    <a:p>
                      <a:pPr algn="ctr"/>
                      <a:r>
                        <a:rPr lang="en-US" dirty="0" smtClean="0"/>
                        <a:t>Science</a:t>
                      </a:r>
                      <a:endParaRPr lang="en-US" dirty="0"/>
                    </a:p>
                  </a:txBody>
                  <a:tcPr>
                    <a:solidFill>
                      <a:srgbClr val="546731"/>
                    </a:solidFill>
                  </a:tcPr>
                </a:tc>
              </a:tr>
              <a:tr h="370840">
                <a:tc>
                  <a:txBody>
                    <a:bodyPr/>
                    <a:lstStyle/>
                    <a:p>
                      <a:r>
                        <a:rPr lang="en-US" dirty="0" smtClean="0"/>
                        <a:t>Power</a:t>
                      </a:r>
                    </a:p>
                    <a:p>
                      <a:r>
                        <a:rPr lang="en-US" dirty="0" smtClean="0"/>
                        <a:t>Cultures</a:t>
                      </a:r>
                    </a:p>
                    <a:p>
                      <a:r>
                        <a:rPr lang="en-US" dirty="0" smtClean="0"/>
                        <a:t>Innovation</a:t>
                      </a:r>
                    </a:p>
                    <a:p>
                      <a:r>
                        <a:rPr lang="en-US" dirty="0" smtClean="0"/>
                        <a:t>Conflict</a:t>
                      </a:r>
                    </a:p>
                  </a:txBody>
                  <a:tcPr/>
                </a:tc>
                <a:tc>
                  <a:txBody>
                    <a:bodyPr/>
                    <a:lstStyle/>
                    <a:p>
                      <a:r>
                        <a:rPr lang="en-US" dirty="0" smtClean="0"/>
                        <a:t>Theories</a:t>
                      </a:r>
                    </a:p>
                    <a:p>
                      <a:r>
                        <a:rPr lang="en-US" dirty="0" smtClean="0"/>
                        <a:t>Change</a:t>
                      </a:r>
                    </a:p>
                    <a:p>
                      <a:r>
                        <a:rPr lang="en-US" dirty="0" smtClean="0"/>
                        <a:t>Systems</a:t>
                      </a:r>
                    </a:p>
                    <a:p>
                      <a:r>
                        <a:rPr lang="en-US" dirty="0" smtClean="0"/>
                        <a:t>Energy</a:t>
                      </a:r>
                      <a:endParaRPr lang="en-US" dirty="0"/>
                    </a:p>
                  </a:txBody>
                  <a:tcPr/>
                </a:tc>
              </a:tr>
            </a:tbl>
          </a:graphicData>
        </a:graphic>
      </p:graphicFrame>
    </p:spTree>
    <p:extLst>
      <p:ext uri="{BB962C8B-B14F-4D97-AF65-F5344CB8AC3E}">
        <p14:creationId xmlns:p14="http://schemas.microsoft.com/office/powerpoint/2010/main" val="9803666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79551"/>
          <a:stretch/>
        </p:blipFill>
        <p:spPr>
          <a:xfrm>
            <a:off x="740159" y="2222938"/>
            <a:ext cx="11451841" cy="1860332"/>
          </a:xfrm>
        </p:spPr>
      </p:pic>
    </p:spTree>
    <p:extLst>
      <p:ext uri="{BB962C8B-B14F-4D97-AF65-F5344CB8AC3E}">
        <p14:creationId xmlns:p14="http://schemas.microsoft.com/office/powerpoint/2010/main" val="137438253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75766544"/>
              </p:ext>
            </p:extLst>
          </p:nvPr>
        </p:nvGraphicFramePr>
        <p:xfrm>
          <a:off x="304800" y="2590801"/>
          <a:ext cx="11379200" cy="2174094"/>
        </p:xfrm>
        <a:graphic>
          <a:graphicData uri="http://schemas.openxmlformats.org/drawingml/2006/table">
            <a:tbl>
              <a:tblPr firstRow="1" bandRow="1">
                <a:tableStyleId>{5940675A-B579-460E-94D1-54222C63F5DA}</a:tableStyleId>
              </a:tblPr>
              <a:tblGrid>
                <a:gridCol w="11379200"/>
              </a:tblGrid>
              <a:tr h="465722">
                <a:tc>
                  <a:txBody>
                    <a:bodyPr/>
                    <a:lstStyle/>
                    <a:p>
                      <a:pPr algn="ctr"/>
                      <a:r>
                        <a:rPr lang="en-US" sz="2800" b="1" dirty="0" smtClean="0">
                          <a:latin typeface="Helvetica"/>
                          <a:cs typeface="Helvetica"/>
                        </a:rPr>
                        <a:t>What do YOU Think?: An Example with Popcorn</a:t>
                      </a:r>
                      <a:endParaRPr lang="en-US" sz="2800" b="1" dirty="0">
                        <a:latin typeface="Helvetica"/>
                        <a:cs typeface="Helvetica"/>
                      </a:endParaRPr>
                    </a:p>
                  </a:txBody>
                  <a:tcPr marL="121920" marR="121920"/>
                </a:tc>
              </a:tr>
              <a:tr h="356140">
                <a:tc>
                  <a:txBody>
                    <a:bodyPr/>
                    <a:lstStyle/>
                    <a:p>
                      <a:pPr algn="ctr"/>
                      <a:r>
                        <a:rPr lang="en-US" sz="2000" kern="1200" dirty="0" smtClean="0">
                          <a:solidFill>
                            <a:schemeClr val="tx1"/>
                          </a:solidFill>
                          <a:effectLst/>
                          <a:latin typeface="Helvetica Neue"/>
                          <a:ea typeface="+mn-ea"/>
                          <a:cs typeface="Helvetica Neue"/>
                        </a:rPr>
                        <a:t>Make predictions</a:t>
                      </a:r>
                      <a:r>
                        <a:rPr lang="en-US" sz="2000" kern="1200" baseline="0" dirty="0" smtClean="0">
                          <a:solidFill>
                            <a:schemeClr val="tx1"/>
                          </a:solidFill>
                          <a:effectLst/>
                          <a:latin typeface="Helvetica Neue"/>
                          <a:ea typeface="+mn-ea"/>
                          <a:cs typeface="Helvetica Neue"/>
                        </a:rPr>
                        <a:t> regarding h</a:t>
                      </a:r>
                      <a:r>
                        <a:rPr lang="en-US" sz="2000" kern="1200" dirty="0" smtClean="0">
                          <a:solidFill>
                            <a:schemeClr val="tx1"/>
                          </a:solidFill>
                          <a:effectLst/>
                          <a:latin typeface="Helvetica Neue"/>
                          <a:ea typeface="+mn-ea"/>
                          <a:cs typeface="Helvetica Neue"/>
                        </a:rPr>
                        <a:t>ow popcorn</a:t>
                      </a:r>
                      <a:r>
                        <a:rPr lang="en-US" sz="2000" kern="1200" baseline="0" dirty="0" smtClean="0">
                          <a:solidFill>
                            <a:schemeClr val="tx1"/>
                          </a:solidFill>
                          <a:effectLst/>
                          <a:latin typeface="Helvetica Neue"/>
                          <a:ea typeface="+mn-ea"/>
                          <a:cs typeface="Helvetica Neue"/>
                        </a:rPr>
                        <a:t> was discovered.</a:t>
                      </a:r>
                      <a:endParaRPr lang="en-US" sz="2000" b="1" kern="1200" dirty="0">
                        <a:solidFill>
                          <a:srgbClr val="FF0000"/>
                        </a:solidFill>
                        <a:effectLst/>
                        <a:latin typeface="Helvetica Neue"/>
                        <a:ea typeface="+mn-ea"/>
                        <a:cs typeface="Helvetica Neue"/>
                      </a:endParaRPr>
                    </a:p>
                  </a:txBody>
                  <a:tcPr marL="121920" marR="121920"/>
                </a:tc>
              </a:tr>
              <a:tr h="438327">
                <a:tc>
                  <a:txBody>
                    <a:bodyPr/>
                    <a:lstStyle/>
                    <a:p>
                      <a:pPr algn="ctr"/>
                      <a:r>
                        <a:rPr lang="en-US" sz="2000" kern="1200" dirty="0" smtClean="0">
                          <a:solidFill>
                            <a:schemeClr val="tx1"/>
                          </a:solidFill>
                          <a:effectLst/>
                          <a:latin typeface="Helvetica Neue"/>
                          <a:ea typeface="+mn-ea"/>
                          <a:cs typeface="Helvetica Neue"/>
                        </a:rPr>
                        <a:t>Debate whether</a:t>
                      </a:r>
                      <a:r>
                        <a:rPr lang="en-US" sz="2000" kern="1200" baseline="0" dirty="0" smtClean="0">
                          <a:solidFill>
                            <a:schemeClr val="tx1"/>
                          </a:solidFill>
                          <a:effectLst/>
                          <a:latin typeface="Helvetica Neue"/>
                          <a:ea typeface="+mn-ea"/>
                          <a:cs typeface="Helvetica Neue"/>
                        </a:rPr>
                        <a:t> one should sneak snacks into a movie theatre</a:t>
                      </a:r>
                      <a:endParaRPr lang="en-US" sz="2000" b="1" dirty="0">
                        <a:latin typeface="Helvetica Neue"/>
                        <a:cs typeface="Helvetica Neue"/>
                      </a:endParaRPr>
                    </a:p>
                  </a:txBody>
                  <a:tcPr marL="121920" marR="121920"/>
                </a:tc>
              </a:tr>
              <a:tr h="42512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effectLst/>
                          <a:latin typeface="Helvetica Neue"/>
                          <a:ea typeface="+mn-ea"/>
                          <a:cs typeface="Helvetica Neue"/>
                        </a:rPr>
                        <a:t>Explore</a:t>
                      </a:r>
                      <a:r>
                        <a:rPr lang="en-US" sz="2000" kern="1200" baseline="0" dirty="0" smtClean="0">
                          <a:solidFill>
                            <a:schemeClr val="tx1"/>
                          </a:solidFill>
                          <a:effectLst/>
                          <a:latin typeface="Helvetica Neue"/>
                          <a:ea typeface="+mn-ea"/>
                          <a:cs typeface="Helvetica Neue"/>
                        </a:rPr>
                        <a:t> the best methods and procedures for popping the perfect batch of  popcorn</a:t>
                      </a:r>
                      <a:endParaRPr lang="en-US" sz="2000" b="1" kern="1200" dirty="0" smtClean="0">
                        <a:solidFill>
                          <a:srgbClr val="FF0000"/>
                        </a:solidFill>
                        <a:effectLst/>
                        <a:latin typeface="Helvetica Neue"/>
                        <a:ea typeface="+mn-ea"/>
                        <a:cs typeface="Helvetica Neue"/>
                      </a:endParaRPr>
                    </a:p>
                  </a:txBody>
                  <a:tcPr marL="121920" marR="121920"/>
                </a:tc>
              </a:tr>
              <a:tr h="343439">
                <a:tc>
                  <a:txBody>
                    <a:bodyPr/>
                    <a:lstStyle/>
                    <a:p>
                      <a:pPr algn="ctr"/>
                      <a:r>
                        <a:rPr lang="en-US" sz="2000" kern="1200" dirty="0" smtClean="0">
                          <a:solidFill>
                            <a:schemeClr val="tx1"/>
                          </a:solidFill>
                          <a:effectLst/>
                          <a:latin typeface="Helvetica Neue"/>
                          <a:ea typeface="+mn-ea"/>
                          <a:cs typeface="Helvetica Neue"/>
                        </a:rPr>
                        <a:t>Analyze</a:t>
                      </a:r>
                      <a:r>
                        <a:rPr lang="en-US" sz="2000" kern="1200" baseline="0" dirty="0" smtClean="0">
                          <a:solidFill>
                            <a:schemeClr val="tx1"/>
                          </a:solidFill>
                          <a:effectLst/>
                          <a:latin typeface="Helvetica Neue"/>
                          <a:ea typeface="+mn-ea"/>
                          <a:cs typeface="Helvetica Neue"/>
                        </a:rPr>
                        <a:t> what popcorn reveals about our society.  </a:t>
                      </a:r>
                      <a:endParaRPr lang="en-US" sz="2000" b="1" kern="1200" dirty="0">
                        <a:solidFill>
                          <a:srgbClr val="FF0000"/>
                        </a:solidFill>
                        <a:effectLst/>
                        <a:latin typeface="Helvetica Neue"/>
                        <a:ea typeface="+mn-ea"/>
                        <a:cs typeface="Helvetica Neue"/>
                      </a:endParaRPr>
                    </a:p>
                  </a:txBody>
                  <a:tcPr marL="121920" marR="121920"/>
                </a:tc>
              </a:tr>
            </a:tbl>
          </a:graphicData>
        </a:graphic>
      </p:graphicFrame>
      <p:sp>
        <p:nvSpPr>
          <p:cNvPr id="8" name="TextBox 7"/>
          <p:cNvSpPr txBox="1"/>
          <p:nvPr/>
        </p:nvSpPr>
        <p:spPr>
          <a:xfrm>
            <a:off x="10917683" y="3986901"/>
            <a:ext cx="784627" cy="369332"/>
          </a:xfrm>
          <a:prstGeom prst="rect">
            <a:avLst/>
          </a:prstGeom>
          <a:noFill/>
        </p:spPr>
        <p:txBody>
          <a:bodyPr wrap="none" rtlCol="0">
            <a:spAutoFit/>
          </a:bodyPr>
          <a:lstStyle/>
          <a:p>
            <a:r>
              <a:rPr lang="en-US" b="1" dirty="0" smtClean="0">
                <a:solidFill>
                  <a:srgbClr val="FF0000"/>
                </a:solidFill>
              </a:rPr>
              <a:t>RULES</a:t>
            </a:r>
            <a:endParaRPr lang="en-US" b="1" dirty="0">
              <a:solidFill>
                <a:srgbClr val="FF0000"/>
              </a:solidFill>
            </a:endParaRPr>
          </a:p>
        </p:txBody>
      </p:sp>
      <p:sp>
        <p:nvSpPr>
          <p:cNvPr id="9" name="TextBox 8"/>
          <p:cNvSpPr txBox="1"/>
          <p:nvPr/>
        </p:nvSpPr>
        <p:spPr>
          <a:xfrm>
            <a:off x="9417683" y="3133757"/>
            <a:ext cx="2774317" cy="369332"/>
          </a:xfrm>
          <a:prstGeom prst="rect">
            <a:avLst/>
          </a:prstGeom>
          <a:noFill/>
        </p:spPr>
        <p:txBody>
          <a:bodyPr wrap="none" rtlCol="0">
            <a:spAutoFit/>
          </a:bodyPr>
          <a:lstStyle/>
          <a:p>
            <a:r>
              <a:rPr lang="en-US" b="1" dirty="0" smtClean="0">
                <a:solidFill>
                  <a:srgbClr val="FF0000"/>
                </a:solidFill>
              </a:rPr>
              <a:t>UNANSWERED QUESTIONS</a:t>
            </a:r>
            <a:endParaRPr lang="en-US" b="1" dirty="0">
              <a:solidFill>
                <a:srgbClr val="FF0000"/>
              </a:solidFill>
            </a:endParaRPr>
          </a:p>
        </p:txBody>
      </p:sp>
      <p:sp>
        <p:nvSpPr>
          <p:cNvPr id="10" name="TextBox 9"/>
          <p:cNvSpPr txBox="1"/>
          <p:nvPr/>
        </p:nvSpPr>
        <p:spPr>
          <a:xfrm>
            <a:off x="9800174" y="3504220"/>
            <a:ext cx="850000" cy="369332"/>
          </a:xfrm>
          <a:prstGeom prst="rect">
            <a:avLst/>
          </a:prstGeom>
          <a:noFill/>
        </p:spPr>
        <p:txBody>
          <a:bodyPr wrap="none" rtlCol="0">
            <a:spAutoFit/>
          </a:bodyPr>
          <a:lstStyle/>
          <a:p>
            <a:r>
              <a:rPr lang="en-US" b="1" dirty="0" smtClean="0">
                <a:solidFill>
                  <a:srgbClr val="FF0000"/>
                </a:solidFill>
              </a:rPr>
              <a:t>ETHICS</a:t>
            </a:r>
            <a:endParaRPr lang="en-US" b="1" dirty="0">
              <a:solidFill>
                <a:srgbClr val="FF0000"/>
              </a:solidFill>
            </a:endParaRPr>
          </a:p>
        </p:txBody>
      </p:sp>
      <p:sp>
        <p:nvSpPr>
          <p:cNvPr id="11" name="TextBox 10"/>
          <p:cNvSpPr txBox="1"/>
          <p:nvPr/>
        </p:nvSpPr>
        <p:spPr>
          <a:xfrm>
            <a:off x="8865380" y="4386277"/>
            <a:ext cx="1143500" cy="369332"/>
          </a:xfrm>
          <a:prstGeom prst="rect">
            <a:avLst/>
          </a:prstGeom>
          <a:noFill/>
        </p:spPr>
        <p:txBody>
          <a:bodyPr wrap="none" rtlCol="0">
            <a:spAutoFit/>
          </a:bodyPr>
          <a:lstStyle/>
          <a:p>
            <a:r>
              <a:rPr lang="en-US" b="1" dirty="0" smtClean="0">
                <a:solidFill>
                  <a:srgbClr val="FF0000"/>
                </a:solidFill>
              </a:rPr>
              <a:t>BIG IDEAS</a:t>
            </a:r>
            <a:endParaRPr lang="en-US" b="1" dirty="0">
              <a:solidFill>
                <a:srgbClr val="FF0000"/>
              </a:solidFill>
            </a:endParaRPr>
          </a:p>
        </p:txBody>
      </p:sp>
      <p:sp>
        <p:nvSpPr>
          <p:cNvPr id="12" name="TextBox 11"/>
          <p:cNvSpPr txBox="1"/>
          <p:nvPr/>
        </p:nvSpPr>
        <p:spPr>
          <a:xfrm>
            <a:off x="299839" y="4886600"/>
            <a:ext cx="2322095" cy="307777"/>
          </a:xfrm>
          <a:prstGeom prst="rect">
            <a:avLst/>
          </a:prstGeom>
          <a:noFill/>
        </p:spPr>
        <p:txBody>
          <a:bodyPr wrap="none" rtlCol="0">
            <a:spAutoFit/>
          </a:bodyPr>
          <a:lstStyle/>
          <a:p>
            <a:r>
              <a:rPr lang="en-US" sz="1400" dirty="0" smtClean="0"/>
              <a:t>Modified from </a:t>
            </a:r>
            <a:r>
              <a:rPr lang="en-US" sz="1400" dirty="0" err="1" smtClean="0"/>
              <a:t>Byrdseed.com</a:t>
            </a:r>
            <a:endParaRPr lang="en-US" sz="1400" dirty="0"/>
          </a:p>
        </p:txBody>
      </p:sp>
      <p:grpSp>
        <p:nvGrpSpPr>
          <p:cNvPr id="13" name="Group 12"/>
          <p:cNvGrpSpPr/>
          <p:nvPr/>
        </p:nvGrpSpPr>
        <p:grpSpPr>
          <a:xfrm>
            <a:off x="1552110" y="317541"/>
            <a:ext cx="9082082" cy="1799398"/>
            <a:chOff x="494588" y="0"/>
            <a:chExt cx="10210155" cy="2453960"/>
          </a:xfrm>
        </p:grpSpPr>
        <p:pic>
          <p:nvPicPr>
            <p:cNvPr id="14" name="Picture 13"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203" y="0"/>
              <a:ext cx="2286000" cy="2453960"/>
            </a:xfrm>
            <a:prstGeom prst="rect">
              <a:avLst/>
            </a:prstGeom>
          </p:spPr>
        </p:pic>
        <p:pic>
          <p:nvPicPr>
            <p:cNvPr id="15" name="Picture 14"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395" y="0"/>
              <a:ext cx="2286000" cy="2453960"/>
            </a:xfrm>
            <a:prstGeom prst="rect">
              <a:avLst/>
            </a:prstGeom>
          </p:spPr>
        </p:pic>
        <p:pic>
          <p:nvPicPr>
            <p:cNvPr id="16" name="Picture 15"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157" y="0"/>
              <a:ext cx="2286000" cy="2453960"/>
            </a:xfrm>
            <a:prstGeom prst="rect">
              <a:avLst/>
            </a:prstGeom>
          </p:spPr>
        </p:pic>
        <p:pic>
          <p:nvPicPr>
            <p:cNvPr id="17" name="Picture 16"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588" y="0"/>
              <a:ext cx="2286000" cy="2453960"/>
            </a:xfrm>
            <a:prstGeom prst="rect">
              <a:avLst/>
            </a:prstGeom>
          </p:spPr>
        </p:pic>
        <p:pic>
          <p:nvPicPr>
            <p:cNvPr id="18" name="Picture 17"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8743" y="0"/>
              <a:ext cx="2286000" cy="2453960"/>
            </a:xfrm>
            <a:prstGeom prst="rect">
              <a:avLst/>
            </a:prstGeom>
          </p:spPr>
        </p:pic>
      </p:grpSp>
      <p:sp>
        <p:nvSpPr>
          <p:cNvPr id="19" name="Oval 18"/>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03655919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398" y="0"/>
            <a:ext cx="10972800" cy="1143000"/>
          </a:xfrm>
        </p:spPr>
        <p:txBody>
          <a:bodyPr/>
          <a:lstStyle/>
          <a:p>
            <a:r>
              <a:rPr lang="en-US" sz="6000" b="1" dirty="0" smtClean="0">
                <a:latin typeface="Wide Latin"/>
                <a:cs typeface="Wide Latin"/>
              </a:rPr>
              <a:t>DEPTH </a:t>
            </a:r>
            <a:r>
              <a:rPr lang="en-US" dirty="0" smtClean="0"/>
              <a:t>Debrief</a:t>
            </a:r>
            <a:endParaRPr lang="en-US" dirty="0"/>
          </a:p>
        </p:txBody>
      </p:sp>
      <p:sp>
        <p:nvSpPr>
          <p:cNvPr id="4" name="Oval 3"/>
          <p:cNvSpPr/>
          <p:nvPr/>
        </p:nvSpPr>
        <p:spPr>
          <a:xfrm>
            <a:off x="10706031" y="229335"/>
            <a:ext cx="1269908" cy="1234881"/>
          </a:xfrm>
          <a:prstGeom prst="ellipse">
            <a:avLst/>
          </a:prstGeom>
          <a:blipFill>
            <a:blip r:embed="rId2">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2000" b="-2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grpSp>
        <p:nvGrpSpPr>
          <p:cNvPr id="13" name="Group 12"/>
          <p:cNvGrpSpPr/>
          <p:nvPr/>
        </p:nvGrpSpPr>
        <p:grpSpPr>
          <a:xfrm>
            <a:off x="1020547" y="1799398"/>
            <a:ext cx="10055873" cy="3336764"/>
            <a:chOff x="879447" y="1376010"/>
            <a:chExt cx="10055873" cy="3336764"/>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5979" y="1393652"/>
              <a:ext cx="2489341" cy="331912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1623" y="1411293"/>
              <a:ext cx="2454588" cy="327278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6165" y="1376010"/>
              <a:ext cx="2454333" cy="3316538"/>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9447" y="1406122"/>
              <a:ext cx="2471698" cy="3295598"/>
            </a:xfrm>
            <a:prstGeom prst="rect">
              <a:avLst/>
            </a:prstGeom>
          </p:spPr>
        </p:pic>
      </p:grpSp>
    </p:spTree>
    <p:extLst>
      <p:ext uri="{BB962C8B-B14F-4D97-AF65-F5344CB8AC3E}">
        <p14:creationId xmlns:p14="http://schemas.microsoft.com/office/powerpoint/2010/main" val="35047067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78627" y="1115012"/>
            <a:ext cx="6811149" cy="5401522"/>
          </a:xfrm>
        </p:spPr>
        <p:txBody>
          <a:bodyPr>
            <a:normAutofit/>
          </a:bodyPr>
          <a:lstStyle/>
          <a:p>
            <a:pPr marL="0" indent="0">
              <a:buNone/>
            </a:pPr>
            <a:r>
              <a:rPr lang="en-US" sz="2000" dirty="0"/>
              <a:t>The </a:t>
            </a:r>
            <a:r>
              <a:rPr lang="en-US" sz="2000" b="1" dirty="0"/>
              <a:t>“clock” </a:t>
            </a:r>
            <a:r>
              <a:rPr lang="en-US" sz="2000" dirty="0" smtClean="0"/>
              <a:t>icon</a:t>
            </a:r>
            <a:r>
              <a:rPr lang="en-US" sz="2000" b="1" dirty="0" smtClean="0"/>
              <a:t> </a:t>
            </a:r>
            <a:r>
              <a:rPr lang="en-US" sz="2000" dirty="0" smtClean="0"/>
              <a:t>represents </a:t>
            </a:r>
            <a:r>
              <a:rPr lang="en-US" sz="2000" dirty="0"/>
              <a:t>the </a:t>
            </a:r>
            <a:r>
              <a:rPr lang="en-US" sz="2000" b="1" dirty="0"/>
              <a:t>“changes over time” </a:t>
            </a:r>
            <a:r>
              <a:rPr lang="en-US" sz="2000" dirty="0"/>
              <a:t> as it aligns with relationships across time.  Students explore elements of content that are related in terms of the past, present, and future.  In examining </a:t>
            </a:r>
            <a:r>
              <a:rPr lang="en-US" sz="2000" b="1" dirty="0"/>
              <a:t>complexity</a:t>
            </a:r>
            <a:r>
              <a:rPr lang="en-US" sz="2000" dirty="0"/>
              <a:t>, students need to understand how and why things change as well as those which remain static.</a:t>
            </a:r>
          </a:p>
          <a:p>
            <a:pPr marL="0" indent="0" algn="ctr">
              <a:buNone/>
            </a:pPr>
            <a:endParaRPr lang="en-US" sz="2000" b="1" dirty="0"/>
          </a:p>
          <a:p>
            <a:pPr marL="0" indent="0" algn="ctr">
              <a:buNone/>
            </a:pPr>
            <a:endParaRPr lang="en-US" sz="2000" b="1" dirty="0" smtClean="0"/>
          </a:p>
          <a:p>
            <a:pPr marL="0" indent="0" algn="ctr">
              <a:buNone/>
            </a:pPr>
            <a:r>
              <a:rPr lang="en-US" sz="2000" b="1" dirty="0" smtClean="0"/>
              <a:t>Includes:</a:t>
            </a:r>
            <a:endParaRPr lang="en-US" sz="2000" b="1" dirty="0"/>
          </a:p>
          <a:p>
            <a:pPr marL="0" indent="0" algn="ctr">
              <a:buNone/>
            </a:pPr>
            <a:r>
              <a:rPr lang="en-US" sz="2000" dirty="0"/>
              <a:t>Connecting points in time</a:t>
            </a:r>
          </a:p>
          <a:p>
            <a:pPr marL="0" indent="0" algn="ctr">
              <a:buNone/>
            </a:pPr>
            <a:r>
              <a:rPr lang="en-US" sz="2000" dirty="0"/>
              <a:t>Time periods</a:t>
            </a:r>
          </a:p>
          <a:p>
            <a:pPr marL="0" indent="0" algn="ctr">
              <a:buNone/>
            </a:pPr>
            <a:r>
              <a:rPr lang="en-US" sz="2000" dirty="0"/>
              <a:t>Comparing and contrasting</a:t>
            </a:r>
          </a:p>
          <a:p>
            <a:pPr algn="ctr"/>
            <a:endParaRPr lang="en-US" sz="2000" dirty="0"/>
          </a:p>
          <a:p>
            <a:pPr algn="ctr"/>
            <a:endParaRPr lang="en-US" b="1" dirty="0"/>
          </a:p>
          <a:p>
            <a:endParaRPr lang="en-US" dirty="0"/>
          </a:p>
        </p:txBody>
      </p:sp>
      <p:pic>
        <p:nvPicPr>
          <p:cNvPr id="6" name="Picture 5" descr="1255287.jpg"/>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1" y="0"/>
            <a:ext cx="4800815" cy="6401086"/>
          </a:xfrm>
          <a:prstGeom prst="rect">
            <a:avLst/>
          </a:prstGeom>
        </p:spPr>
      </p:pic>
      <p:sp>
        <p:nvSpPr>
          <p:cNvPr id="4" name="Oval 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5" name="Straight Connector 4"/>
          <p:cNvCxnSpPr/>
          <p:nvPr/>
        </p:nvCxnSpPr>
        <p:spPr>
          <a:xfrm>
            <a:off x="6808119" y="3457668"/>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0889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255287.jpg"/>
          <p:cNvPicPr>
            <a:picLocks noChangeAspect="1"/>
          </p:cNvPicPr>
          <p:nvPr/>
        </p:nvPicPr>
        <p:blipFill>
          <a:blip r:embed="rId2">
            <a:alphaModFix amt="70000"/>
            <a:extLst>
              <a:ext uri="{28A0092B-C50C-407E-A947-70E740481C1C}">
                <a14:useLocalDpi xmlns:a14="http://schemas.microsoft.com/office/drawing/2010/main" val="0"/>
              </a:ext>
            </a:extLst>
          </a:blip>
          <a:stretch>
            <a:fillRect/>
          </a:stretch>
        </p:blipFill>
        <p:spPr>
          <a:xfrm>
            <a:off x="-1" y="0"/>
            <a:ext cx="4800815" cy="6401086"/>
          </a:xfrm>
          <a:prstGeom prst="rect">
            <a:avLst/>
          </a:prstGeom>
        </p:spPr>
      </p:pic>
      <p:sp>
        <p:nvSpPr>
          <p:cNvPr id="4" name="Oval 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7" name="Rectangle 6"/>
          <p:cNvSpPr/>
          <p:nvPr/>
        </p:nvSpPr>
        <p:spPr>
          <a:xfrm>
            <a:off x="7155372" y="50036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8" name="Table 7"/>
          <p:cNvGraphicFramePr>
            <a:graphicFrameLocks noGrp="1"/>
          </p:cNvGraphicFramePr>
          <p:nvPr>
            <p:extLst>
              <p:ext uri="{D42A27DB-BD31-4B8C-83A1-F6EECF244321}">
                <p14:modId xmlns:p14="http://schemas.microsoft.com/office/powerpoint/2010/main" val="596315305"/>
              </p:ext>
            </p:extLst>
          </p:nvPr>
        </p:nvGraphicFramePr>
        <p:xfrm>
          <a:off x="5199528" y="1188528"/>
          <a:ext cx="6259103" cy="1645920"/>
        </p:xfrm>
        <a:graphic>
          <a:graphicData uri="http://schemas.openxmlformats.org/drawingml/2006/table">
            <a:tbl>
              <a:tblPr firstRow="1" bandRow="1">
                <a:tableStyleId>{21E4AEA4-8DFA-4A89-87EB-49C32662AFE0}</a:tableStyleId>
              </a:tblPr>
              <a:tblGrid>
                <a:gridCol w="3120586"/>
                <a:gridCol w="3138517"/>
              </a:tblGrid>
              <a:tr h="370840">
                <a:tc>
                  <a:txBody>
                    <a:bodyPr/>
                    <a:lstStyle/>
                    <a:p>
                      <a:pPr algn="ctr"/>
                      <a:r>
                        <a:rPr lang="en-US" dirty="0" smtClean="0"/>
                        <a:t>Language</a:t>
                      </a:r>
                      <a:r>
                        <a:rPr lang="en-US" baseline="0" dirty="0" smtClean="0"/>
                        <a:t> Arts</a:t>
                      </a:r>
                      <a:endParaRPr lang="en-US" dirty="0"/>
                    </a:p>
                  </a:txBody>
                  <a:tcPr>
                    <a:solidFill>
                      <a:srgbClr val="C17B6F"/>
                    </a:solidFill>
                  </a:tcPr>
                </a:tc>
                <a:tc>
                  <a:txBody>
                    <a:bodyPr/>
                    <a:lstStyle/>
                    <a:p>
                      <a:pPr algn="ctr"/>
                      <a:r>
                        <a:rPr lang="en-US" dirty="0" smtClean="0"/>
                        <a:t>Math</a:t>
                      </a:r>
                      <a:endParaRPr lang="en-US" dirty="0"/>
                    </a:p>
                  </a:txBody>
                  <a:tcPr>
                    <a:solidFill>
                      <a:srgbClr val="C17B6F"/>
                    </a:solidFill>
                  </a:tcPr>
                </a:tc>
              </a:tr>
              <a:tr h="370840">
                <a:tc>
                  <a:txBody>
                    <a:bodyPr/>
                    <a:lstStyle/>
                    <a:p>
                      <a:r>
                        <a:rPr lang="en-US" dirty="0" smtClean="0"/>
                        <a:t>Setting</a:t>
                      </a:r>
                    </a:p>
                    <a:p>
                      <a:r>
                        <a:rPr lang="en-US" dirty="0" smtClean="0"/>
                        <a:t>Historical</a:t>
                      </a:r>
                      <a:r>
                        <a:rPr lang="en-US" baseline="0" dirty="0" smtClean="0"/>
                        <a:t> Authenticity</a:t>
                      </a:r>
                    </a:p>
                    <a:p>
                      <a:r>
                        <a:rPr lang="en-US" baseline="0" dirty="0" smtClean="0"/>
                        <a:t>Biographies</a:t>
                      </a:r>
                      <a:endParaRPr lang="en-US" dirty="0" smtClean="0"/>
                    </a:p>
                  </a:txBody>
                  <a:tcPr/>
                </a:tc>
                <a:tc>
                  <a:txBody>
                    <a:bodyPr/>
                    <a:lstStyle/>
                    <a:p>
                      <a:r>
                        <a:rPr lang="en-US" dirty="0" smtClean="0"/>
                        <a:t>Time Measurement</a:t>
                      </a:r>
                    </a:p>
                    <a:p>
                      <a:r>
                        <a:rPr lang="en-US" dirty="0" smtClean="0"/>
                        <a:t>History of Math</a:t>
                      </a:r>
                    </a:p>
                    <a:p>
                      <a:r>
                        <a:rPr lang="en-US" dirty="0" smtClean="0"/>
                        <a:t>Interpretation of Data</a:t>
                      </a: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548934533"/>
              </p:ext>
            </p:extLst>
          </p:nvPr>
        </p:nvGraphicFramePr>
        <p:xfrm>
          <a:off x="5181596" y="3218473"/>
          <a:ext cx="6277036" cy="1645920"/>
        </p:xfrm>
        <a:graphic>
          <a:graphicData uri="http://schemas.openxmlformats.org/drawingml/2006/table">
            <a:tbl>
              <a:tblPr firstRow="1" bandRow="1">
                <a:tableStyleId>{21E4AEA4-8DFA-4A89-87EB-49C32662AFE0}</a:tableStyleId>
              </a:tblPr>
              <a:tblGrid>
                <a:gridCol w="3138518"/>
                <a:gridCol w="3138518"/>
              </a:tblGrid>
              <a:tr h="279706">
                <a:tc>
                  <a:txBody>
                    <a:bodyPr/>
                    <a:lstStyle/>
                    <a:p>
                      <a:pPr algn="ctr"/>
                      <a:r>
                        <a:rPr lang="en-US" dirty="0" smtClean="0"/>
                        <a:t>Social Studies</a:t>
                      </a:r>
                      <a:endParaRPr lang="en-US" dirty="0"/>
                    </a:p>
                  </a:txBody>
                  <a:tcPr>
                    <a:solidFill>
                      <a:srgbClr val="C17B6F"/>
                    </a:solidFill>
                  </a:tcPr>
                </a:tc>
                <a:tc>
                  <a:txBody>
                    <a:bodyPr/>
                    <a:lstStyle/>
                    <a:p>
                      <a:pPr algn="ctr"/>
                      <a:r>
                        <a:rPr lang="en-US" dirty="0" smtClean="0"/>
                        <a:t>Science</a:t>
                      </a:r>
                      <a:endParaRPr lang="en-US" dirty="0"/>
                    </a:p>
                  </a:txBody>
                  <a:tcPr>
                    <a:solidFill>
                      <a:srgbClr val="C17B6F"/>
                    </a:solidFill>
                  </a:tcPr>
                </a:tc>
              </a:tr>
              <a:tr h="370840">
                <a:tc>
                  <a:txBody>
                    <a:bodyPr/>
                    <a:lstStyle/>
                    <a:p>
                      <a:r>
                        <a:rPr lang="en-US" dirty="0" smtClean="0"/>
                        <a:t>Archaeology</a:t>
                      </a:r>
                    </a:p>
                    <a:p>
                      <a:r>
                        <a:rPr lang="en-US" dirty="0" smtClean="0"/>
                        <a:t>Contributions</a:t>
                      </a:r>
                    </a:p>
                    <a:p>
                      <a:r>
                        <a:rPr lang="en-US" dirty="0" smtClean="0"/>
                        <a:t>Cyclical Issues</a:t>
                      </a:r>
                    </a:p>
                  </a:txBody>
                  <a:tcPr/>
                </a:tc>
                <a:tc>
                  <a:txBody>
                    <a:bodyPr/>
                    <a:lstStyle/>
                    <a:p>
                      <a:r>
                        <a:rPr lang="en-US" dirty="0" smtClean="0"/>
                        <a:t>Aging</a:t>
                      </a:r>
                    </a:p>
                    <a:p>
                      <a:r>
                        <a:rPr lang="en-US" dirty="0" smtClean="0"/>
                        <a:t>Climate</a:t>
                      </a:r>
                    </a:p>
                    <a:p>
                      <a:r>
                        <a:rPr lang="en-US" dirty="0" smtClean="0"/>
                        <a:t>Geology</a:t>
                      </a:r>
                      <a:endParaRPr lang="en-US" dirty="0"/>
                    </a:p>
                  </a:txBody>
                  <a:tcPr/>
                </a:tc>
              </a:tr>
            </a:tbl>
          </a:graphicData>
        </a:graphic>
      </p:graphicFrame>
    </p:spTree>
    <p:extLst>
      <p:ext uri="{BB962C8B-B14F-4D97-AF65-F5344CB8AC3E}">
        <p14:creationId xmlns:p14="http://schemas.microsoft.com/office/powerpoint/2010/main" val="33969121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7620" b="54168"/>
          <a:stretch/>
        </p:blipFill>
        <p:spPr>
          <a:xfrm>
            <a:off x="173804" y="2349062"/>
            <a:ext cx="11844392" cy="1923393"/>
          </a:xfrm>
        </p:spPr>
      </p:pic>
    </p:spTree>
    <p:extLst>
      <p:ext uri="{BB962C8B-B14F-4D97-AF65-F5344CB8AC3E}">
        <p14:creationId xmlns:p14="http://schemas.microsoft.com/office/powerpoint/2010/main" val="123206412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263527" y="2147879"/>
            <a:ext cx="7392318" cy="923330"/>
          </a:xfrm>
          <a:prstGeom prst="rect">
            <a:avLst/>
          </a:prstGeom>
          <a:noFill/>
        </p:spPr>
        <p:txBody>
          <a:bodyPr wrap="square" rtlCol="0">
            <a:spAutoFit/>
          </a:bodyPr>
          <a:lstStyle/>
          <a:p>
            <a:pPr algn="ctr"/>
            <a:endParaRPr lang="en-US" dirty="0" smtClean="0"/>
          </a:p>
          <a:p>
            <a:pPr algn="ctr"/>
            <a:endParaRPr lang="en-US" dirty="0" smtClean="0"/>
          </a:p>
          <a:p>
            <a:pPr algn="ctr"/>
            <a:endParaRPr lang="en-US" b="1" dirty="0" smtClean="0"/>
          </a:p>
        </p:txBody>
      </p:sp>
      <p:sp>
        <p:nvSpPr>
          <p:cNvPr id="5" name="Content Placeholder 4"/>
          <p:cNvSpPr>
            <a:spLocks noGrp="1"/>
          </p:cNvSpPr>
          <p:nvPr>
            <p:ph idx="1"/>
          </p:nvPr>
        </p:nvSpPr>
        <p:spPr>
          <a:xfrm>
            <a:off x="4942877" y="1086070"/>
            <a:ext cx="7051430" cy="6006381"/>
          </a:xfrm>
        </p:spPr>
        <p:txBody>
          <a:bodyPr>
            <a:normAutofit/>
          </a:bodyPr>
          <a:lstStyle/>
          <a:p>
            <a:pPr marL="0" indent="0">
              <a:buNone/>
            </a:pPr>
            <a:r>
              <a:rPr lang="en-US" sz="2200" dirty="0"/>
              <a:t>The </a:t>
            </a:r>
            <a:r>
              <a:rPr lang="en-US" sz="2200" b="1" dirty="0"/>
              <a:t>“interconnected shapes” </a:t>
            </a:r>
            <a:r>
              <a:rPr lang="en-US" sz="2200" dirty="0" smtClean="0"/>
              <a:t>icon</a:t>
            </a:r>
            <a:r>
              <a:rPr lang="en-US" sz="2200" b="1" dirty="0" smtClean="0"/>
              <a:t> </a:t>
            </a:r>
            <a:r>
              <a:rPr lang="en-US" sz="2200" dirty="0" smtClean="0"/>
              <a:t>represents </a:t>
            </a:r>
            <a:r>
              <a:rPr lang="en-US" sz="2200" b="1" dirty="0"/>
              <a:t>“Across Disciplines” </a:t>
            </a:r>
            <a:r>
              <a:rPr lang="en-US" sz="2200" dirty="0"/>
              <a:t> as it explores interdisciplinary units of study and content.  Students experience  complexity as they discover relationships between and across disciplines.</a:t>
            </a:r>
          </a:p>
          <a:p>
            <a:pPr marL="0" indent="0">
              <a:buNone/>
            </a:pPr>
            <a:endParaRPr lang="en-US" sz="2200" dirty="0"/>
          </a:p>
          <a:p>
            <a:pPr marL="0" indent="0" algn="ctr">
              <a:buNone/>
            </a:pPr>
            <a:r>
              <a:rPr lang="en-US" sz="2200" b="1" dirty="0" smtClean="0"/>
              <a:t>Includes:</a:t>
            </a:r>
            <a:endParaRPr lang="en-US" sz="2200" b="1" dirty="0"/>
          </a:p>
          <a:p>
            <a:pPr marL="0" indent="0" algn="ctr">
              <a:buNone/>
            </a:pPr>
            <a:r>
              <a:rPr lang="en-US" sz="2200" dirty="0"/>
              <a:t>Connections</a:t>
            </a:r>
          </a:p>
          <a:p>
            <a:pPr marL="0" indent="0" algn="ctr">
              <a:buNone/>
            </a:pPr>
            <a:r>
              <a:rPr lang="en-US" sz="2200" dirty="0"/>
              <a:t>Associations</a:t>
            </a:r>
          </a:p>
          <a:p>
            <a:pPr marL="0" indent="0" algn="ctr">
              <a:buNone/>
            </a:pPr>
            <a:r>
              <a:rPr lang="en-US" sz="2200" dirty="0"/>
              <a:t>Integrations</a:t>
            </a:r>
          </a:p>
          <a:p>
            <a:endParaRPr lang="en-US" dirty="0"/>
          </a:p>
        </p:txBody>
      </p:sp>
      <p:pic>
        <p:nvPicPr>
          <p:cNvPr id="6" name="Picture 5" descr="download.jpeg"/>
          <p:cNvPicPr>
            <a:picLocks noChangeAspect="1"/>
          </p:cNvPicPr>
          <p:nvPr/>
        </p:nvPicPr>
        <p:blipFill>
          <a:blip r:embed="rId2">
            <a:alphaModFix amt="73000"/>
            <a:extLst>
              <a:ext uri="{28A0092B-C50C-407E-A947-70E740481C1C}">
                <a14:useLocalDpi xmlns:a14="http://schemas.microsoft.com/office/drawing/2010/main" val="0"/>
              </a:ext>
            </a:extLst>
          </a:blip>
          <a:stretch>
            <a:fillRect/>
          </a:stretch>
        </p:blipFill>
        <p:spPr>
          <a:xfrm>
            <a:off x="0" y="-1"/>
            <a:ext cx="4787944" cy="6383925"/>
          </a:xfrm>
          <a:prstGeom prst="rect">
            <a:avLst/>
          </a:prstGeom>
        </p:spPr>
      </p:pic>
      <p:sp>
        <p:nvSpPr>
          <p:cNvPr id="8" name="Oval 7"/>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9" name="Straight Connector 8"/>
          <p:cNvCxnSpPr/>
          <p:nvPr/>
        </p:nvCxnSpPr>
        <p:spPr>
          <a:xfrm>
            <a:off x="6861032" y="3104844"/>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1631893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263527" y="2147879"/>
            <a:ext cx="7392318" cy="923330"/>
          </a:xfrm>
          <a:prstGeom prst="rect">
            <a:avLst/>
          </a:prstGeom>
          <a:noFill/>
        </p:spPr>
        <p:txBody>
          <a:bodyPr wrap="square" rtlCol="0">
            <a:spAutoFit/>
          </a:bodyPr>
          <a:lstStyle/>
          <a:p>
            <a:pPr algn="ctr"/>
            <a:endParaRPr lang="en-US" dirty="0" smtClean="0"/>
          </a:p>
          <a:p>
            <a:pPr algn="ctr"/>
            <a:endParaRPr lang="en-US" dirty="0" smtClean="0"/>
          </a:p>
          <a:p>
            <a:pPr algn="ctr"/>
            <a:endParaRPr lang="en-US" b="1" dirty="0" smtClean="0"/>
          </a:p>
        </p:txBody>
      </p:sp>
      <p:pic>
        <p:nvPicPr>
          <p:cNvPr id="6" name="Picture 5" descr="download.jpeg"/>
          <p:cNvPicPr>
            <a:picLocks noChangeAspect="1"/>
          </p:cNvPicPr>
          <p:nvPr/>
        </p:nvPicPr>
        <p:blipFill>
          <a:blip r:embed="rId2">
            <a:alphaModFix amt="73000"/>
            <a:extLst>
              <a:ext uri="{28A0092B-C50C-407E-A947-70E740481C1C}">
                <a14:useLocalDpi xmlns:a14="http://schemas.microsoft.com/office/drawing/2010/main" val="0"/>
              </a:ext>
            </a:extLst>
          </a:blip>
          <a:stretch>
            <a:fillRect/>
          </a:stretch>
        </p:blipFill>
        <p:spPr>
          <a:xfrm>
            <a:off x="0" y="-1"/>
            <a:ext cx="4787944" cy="6383925"/>
          </a:xfrm>
          <a:prstGeom prst="rect">
            <a:avLst/>
          </a:prstGeom>
        </p:spPr>
      </p:pic>
      <p:sp>
        <p:nvSpPr>
          <p:cNvPr id="8" name="Oval 7"/>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10" name="Rectangle 9"/>
          <p:cNvSpPr/>
          <p:nvPr/>
        </p:nvSpPr>
        <p:spPr>
          <a:xfrm>
            <a:off x="7155372" y="50036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11" name="Table 10"/>
          <p:cNvGraphicFramePr>
            <a:graphicFrameLocks noGrp="1"/>
          </p:cNvGraphicFramePr>
          <p:nvPr>
            <p:extLst>
              <p:ext uri="{D42A27DB-BD31-4B8C-83A1-F6EECF244321}">
                <p14:modId xmlns:p14="http://schemas.microsoft.com/office/powerpoint/2010/main" val="657606519"/>
              </p:ext>
            </p:extLst>
          </p:nvPr>
        </p:nvGraphicFramePr>
        <p:xfrm>
          <a:off x="5199528" y="1188528"/>
          <a:ext cx="6456316" cy="1645920"/>
        </p:xfrm>
        <a:graphic>
          <a:graphicData uri="http://schemas.openxmlformats.org/drawingml/2006/table">
            <a:tbl>
              <a:tblPr firstRow="1" bandRow="1">
                <a:tableStyleId>{5C22544A-7EE6-4342-B048-85BDC9FD1C3A}</a:tableStyleId>
              </a:tblPr>
              <a:tblGrid>
                <a:gridCol w="3218910"/>
                <a:gridCol w="3237406"/>
              </a:tblGrid>
              <a:tr h="370840">
                <a:tc>
                  <a:txBody>
                    <a:bodyPr/>
                    <a:lstStyle/>
                    <a:p>
                      <a:pPr algn="ctr"/>
                      <a:r>
                        <a:rPr lang="en-US" dirty="0" smtClean="0"/>
                        <a:t>Language</a:t>
                      </a:r>
                      <a:r>
                        <a:rPr lang="en-US" baseline="0" dirty="0" smtClean="0"/>
                        <a:t> Arts</a:t>
                      </a:r>
                      <a:endParaRPr lang="en-US" dirty="0"/>
                    </a:p>
                  </a:txBody>
                  <a:tcPr>
                    <a:solidFill>
                      <a:srgbClr val="5E6D98"/>
                    </a:solidFill>
                  </a:tcPr>
                </a:tc>
                <a:tc>
                  <a:txBody>
                    <a:bodyPr/>
                    <a:lstStyle/>
                    <a:p>
                      <a:pPr algn="ctr"/>
                      <a:r>
                        <a:rPr lang="en-US" dirty="0" smtClean="0"/>
                        <a:t>Math</a:t>
                      </a:r>
                      <a:endParaRPr lang="en-US" dirty="0"/>
                    </a:p>
                  </a:txBody>
                  <a:tcPr>
                    <a:solidFill>
                      <a:srgbClr val="5E6D98"/>
                    </a:solidFill>
                  </a:tcPr>
                </a:tc>
              </a:tr>
              <a:tr h="370840">
                <a:tc>
                  <a:txBody>
                    <a:bodyPr/>
                    <a:lstStyle/>
                    <a:p>
                      <a:r>
                        <a:rPr lang="en-US" baseline="0" dirty="0" smtClean="0"/>
                        <a:t>Autobiographies</a:t>
                      </a:r>
                    </a:p>
                    <a:p>
                      <a:r>
                        <a:rPr lang="en-US" baseline="0" dirty="0" smtClean="0"/>
                        <a:t>Journals/Diaries</a:t>
                      </a:r>
                    </a:p>
                    <a:p>
                      <a:r>
                        <a:rPr lang="en-US" baseline="0" dirty="0" smtClean="0"/>
                        <a:t>Informational Texts</a:t>
                      </a:r>
                      <a:endParaRPr lang="en-US" dirty="0" smtClean="0"/>
                    </a:p>
                  </a:txBody>
                  <a:tcPr/>
                </a:tc>
                <a:tc>
                  <a:txBody>
                    <a:bodyPr/>
                    <a:lstStyle/>
                    <a:p>
                      <a:r>
                        <a:rPr lang="en-US" dirty="0" smtClean="0"/>
                        <a:t>Architecture</a:t>
                      </a:r>
                    </a:p>
                    <a:p>
                      <a:r>
                        <a:rPr lang="en-US" dirty="0" smtClean="0"/>
                        <a:t>Economics</a:t>
                      </a:r>
                    </a:p>
                    <a:p>
                      <a:r>
                        <a:rPr lang="en-US" dirty="0" smtClean="0"/>
                        <a:t>Financial</a:t>
                      </a:r>
                      <a:r>
                        <a:rPr lang="en-US" baseline="0" dirty="0" smtClean="0"/>
                        <a:t> Literacy</a:t>
                      </a:r>
                      <a:endParaRPr lang="en-US" dirty="0" smtClean="0"/>
                    </a:p>
                  </a:txBody>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099781649"/>
              </p:ext>
            </p:extLst>
          </p:nvPr>
        </p:nvGraphicFramePr>
        <p:xfrm>
          <a:off x="5181594" y="3218473"/>
          <a:ext cx="6474250" cy="1645920"/>
        </p:xfrm>
        <a:graphic>
          <a:graphicData uri="http://schemas.openxmlformats.org/drawingml/2006/table">
            <a:tbl>
              <a:tblPr firstRow="1" bandRow="1">
                <a:tableStyleId>{5C22544A-7EE6-4342-B048-85BDC9FD1C3A}</a:tableStyleId>
              </a:tblPr>
              <a:tblGrid>
                <a:gridCol w="3237125"/>
                <a:gridCol w="3237125"/>
              </a:tblGrid>
              <a:tr h="279706">
                <a:tc>
                  <a:txBody>
                    <a:bodyPr/>
                    <a:lstStyle/>
                    <a:p>
                      <a:pPr algn="ctr"/>
                      <a:r>
                        <a:rPr lang="en-US" dirty="0" smtClean="0"/>
                        <a:t>Social Studies</a:t>
                      </a:r>
                      <a:endParaRPr lang="en-US" dirty="0"/>
                    </a:p>
                  </a:txBody>
                  <a:tcPr>
                    <a:solidFill>
                      <a:srgbClr val="5E6D98"/>
                    </a:solidFill>
                  </a:tcPr>
                </a:tc>
                <a:tc>
                  <a:txBody>
                    <a:bodyPr/>
                    <a:lstStyle/>
                    <a:p>
                      <a:pPr algn="ctr"/>
                      <a:r>
                        <a:rPr lang="en-US" dirty="0" smtClean="0"/>
                        <a:t>Science</a:t>
                      </a:r>
                      <a:endParaRPr lang="en-US" dirty="0"/>
                    </a:p>
                  </a:txBody>
                  <a:tcPr>
                    <a:solidFill>
                      <a:srgbClr val="5E6D98"/>
                    </a:solidFill>
                  </a:tcPr>
                </a:tc>
              </a:tr>
              <a:tr h="370840">
                <a:tc>
                  <a:txBody>
                    <a:bodyPr/>
                    <a:lstStyle/>
                    <a:p>
                      <a:r>
                        <a:rPr lang="en-US" dirty="0" smtClean="0"/>
                        <a:t>Cultural Advances</a:t>
                      </a:r>
                    </a:p>
                    <a:p>
                      <a:r>
                        <a:rPr lang="en-US" dirty="0" smtClean="0"/>
                        <a:t>Expression</a:t>
                      </a:r>
                    </a:p>
                    <a:p>
                      <a:r>
                        <a:rPr lang="en-US" dirty="0" err="1" smtClean="0"/>
                        <a:t>Sociometry</a:t>
                      </a:r>
                      <a:endParaRPr lang="en-US" dirty="0" smtClean="0"/>
                    </a:p>
                  </a:txBody>
                  <a:tcPr/>
                </a:tc>
                <a:tc>
                  <a:txBody>
                    <a:bodyPr/>
                    <a:lstStyle/>
                    <a:p>
                      <a:r>
                        <a:rPr lang="en-US" dirty="0" err="1" smtClean="0"/>
                        <a:t>Geobotany</a:t>
                      </a:r>
                      <a:endParaRPr lang="en-US" dirty="0" smtClean="0"/>
                    </a:p>
                    <a:p>
                      <a:r>
                        <a:rPr lang="en-US" dirty="0" err="1" smtClean="0"/>
                        <a:t>Ecogeography</a:t>
                      </a:r>
                      <a:endParaRPr lang="en-US" dirty="0" smtClean="0"/>
                    </a:p>
                    <a:p>
                      <a:r>
                        <a:rPr lang="en-US" dirty="0" smtClean="0"/>
                        <a:t>Communicating Findings</a:t>
                      </a:r>
                      <a:endParaRPr lang="en-US" dirty="0"/>
                    </a:p>
                  </a:txBody>
                  <a:tcPr/>
                </a:tc>
              </a:tr>
            </a:tbl>
          </a:graphicData>
        </a:graphic>
      </p:graphicFrame>
    </p:spTree>
    <p:extLst>
      <p:ext uri="{BB962C8B-B14F-4D97-AF65-F5344CB8AC3E}">
        <p14:creationId xmlns:p14="http://schemas.microsoft.com/office/powerpoint/2010/main" val="18099322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74130"/>
          <a:stretch/>
        </p:blipFill>
        <p:spPr>
          <a:xfrm>
            <a:off x="609600" y="2159878"/>
            <a:ext cx="11299814" cy="2606536"/>
          </a:xfrm>
          <a:prstGeom prst="rect">
            <a:avLst/>
          </a:prstGeom>
        </p:spPr>
      </p:pic>
    </p:spTree>
    <p:extLst>
      <p:ext uri="{BB962C8B-B14F-4D97-AF65-F5344CB8AC3E}">
        <p14:creationId xmlns:p14="http://schemas.microsoft.com/office/powerpoint/2010/main" val="3322668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8000" b="1" dirty="0" smtClean="0">
                <a:latin typeface="Curlz MT"/>
                <a:cs typeface="Curlz MT"/>
              </a:rPr>
              <a:t>Complexity  </a:t>
            </a:r>
            <a:endParaRPr lang="en-US" sz="8000" dirty="0">
              <a:latin typeface="Curlz MT"/>
              <a:cs typeface="Curlz MT"/>
            </a:endParaRPr>
          </a:p>
        </p:txBody>
      </p:sp>
      <p:sp>
        <p:nvSpPr>
          <p:cNvPr id="3" name="Content Placeholder 2"/>
          <p:cNvSpPr>
            <a:spLocks noGrp="1"/>
          </p:cNvSpPr>
          <p:nvPr>
            <p:ph idx="1"/>
          </p:nvPr>
        </p:nvSpPr>
        <p:spPr>
          <a:xfrm>
            <a:off x="626092" y="1521922"/>
            <a:ext cx="10972800" cy="4525963"/>
          </a:xfrm>
        </p:spPr>
        <p:txBody>
          <a:bodyPr/>
          <a:lstStyle/>
          <a:p>
            <a:pPr marL="0" indent="0">
              <a:buNone/>
            </a:pPr>
            <a:r>
              <a:rPr lang="en-US" sz="2400" dirty="0" smtClean="0"/>
              <a:t>Learning experiences </a:t>
            </a:r>
            <a:r>
              <a:rPr lang="en-US" sz="2400" dirty="0"/>
              <a:t>with many </a:t>
            </a:r>
            <a:r>
              <a:rPr lang="en-US" sz="2400" dirty="0" smtClean="0"/>
              <a:t>parts</a:t>
            </a:r>
            <a:r>
              <a:rPr lang="en-US" sz="2400" dirty="0"/>
              <a:t> </a:t>
            </a:r>
            <a:r>
              <a:rPr lang="en-US" sz="2400" dirty="0" smtClean="0"/>
              <a:t>where </a:t>
            </a:r>
            <a:r>
              <a:rPr lang="en-US" sz="2400" dirty="0"/>
              <a:t>those parts interact </a:t>
            </a:r>
            <a:r>
              <a:rPr lang="en-US" sz="2400" dirty="0" smtClean="0"/>
              <a:t>in </a:t>
            </a:r>
            <a:r>
              <a:rPr lang="en-US" sz="2400" dirty="0"/>
              <a:t>multiple ways</a:t>
            </a:r>
            <a:r>
              <a:rPr lang="en-US" sz="2400" dirty="0" smtClean="0"/>
              <a:t>.</a:t>
            </a:r>
          </a:p>
          <a:p>
            <a:pPr marL="0" indent="0">
              <a:buNone/>
            </a:pPr>
            <a:endParaRPr lang="en-US" sz="2000" b="1" dirty="0" smtClean="0"/>
          </a:p>
          <a:p>
            <a:pPr marL="0" indent="0">
              <a:buNone/>
            </a:pPr>
            <a:r>
              <a:rPr lang="en-US" sz="3700" b="1" dirty="0">
                <a:solidFill>
                  <a:srgbClr val="0E244C"/>
                </a:solidFill>
              </a:rPr>
              <a:t>Planning Questions:</a:t>
            </a:r>
          </a:p>
          <a:p>
            <a:pPr marL="342900" indent="-342900">
              <a:buFont typeface="+mj-lt"/>
              <a:buAutoNum type="arabicPeriod"/>
            </a:pPr>
            <a:r>
              <a:rPr lang="en-US" sz="1800" dirty="0" smtClean="0"/>
              <a:t>To what degree do the students need support or scaffolding? </a:t>
            </a:r>
          </a:p>
          <a:p>
            <a:pPr marL="342900" indent="-342900">
              <a:buFont typeface="+mj-lt"/>
              <a:buAutoNum type="arabicPeriod"/>
            </a:pPr>
            <a:r>
              <a:rPr lang="en-US" sz="1800" dirty="0" smtClean="0"/>
              <a:t>To what degree is the learning experience structured? </a:t>
            </a:r>
          </a:p>
          <a:p>
            <a:pPr marL="342900" indent="-342900">
              <a:buFont typeface="+mj-lt"/>
              <a:buAutoNum type="arabicPeriod"/>
            </a:pPr>
            <a:r>
              <a:rPr lang="en-US" sz="1800" dirty="0" smtClean="0"/>
              <a:t>What degree of background (prior) knowledge and/or skills must students have?</a:t>
            </a:r>
          </a:p>
          <a:p>
            <a:pPr marL="342900" indent="-342900">
              <a:buFont typeface="+mj-lt"/>
              <a:buAutoNum type="arabicPeriod"/>
            </a:pPr>
            <a:r>
              <a:rPr lang="en-US" sz="1800" dirty="0" smtClean="0"/>
              <a:t>To what degree is the learning experience concrete?  </a:t>
            </a:r>
            <a:r>
              <a:rPr lang="en-US" sz="1800" dirty="0"/>
              <a:t>A</a:t>
            </a:r>
            <a:r>
              <a:rPr lang="en-US" sz="1800" dirty="0" smtClean="0"/>
              <a:t>bstract?</a:t>
            </a:r>
          </a:p>
          <a:p>
            <a:pPr marL="342900" indent="-342900">
              <a:buFont typeface="+mj-lt"/>
              <a:buAutoNum type="arabicPeriod"/>
            </a:pPr>
            <a:r>
              <a:rPr lang="en-US" sz="1800" dirty="0" smtClean="0"/>
              <a:t>How many resources will be used in the learning experience?</a:t>
            </a:r>
          </a:p>
          <a:p>
            <a:pPr marL="342900" indent="-342900">
              <a:buFont typeface="+mj-lt"/>
              <a:buAutoNum type="arabicPeriod"/>
            </a:pPr>
            <a:r>
              <a:rPr lang="en-US" sz="1800" dirty="0" smtClean="0"/>
              <a:t>What are the levels of the content? (below, on, or above grade level)</a:t>
            </a:r>
          </a:p>
          <a:p>
            <a:pPr marL="342900" indent="-342900">
              <a:buFont typeface="+mj-lt"/>
              <a:buAutoNum type="arabicPeriod"/>
            </a:pPr>
            <a:r>
              <a:rPr lang="en-US" sz="1800" dirty="0" smtClean="0"/>
              <a:t>What is the complexity of the process?  </a:t>
            </a:r>
            <a:r>
              <a:rPr lang="en-US" sz="1800" dirty="0" smtClean="0">
                <a:solidFill>
                  <a:srgbClr val="00B050"/>
                </a:solidFill>
              </a:rPr>
              <a:t>(pacing, number of steps, long vs. short term, degree of research skills)</a:t>
            </a:r>
          </a:p>
          <a:p>
            <a:endParaRPr lang="en-US" sz="1600" dirty="0" smtClean="0"/>
          </a:p>
          <a:p>
            <a:endParaRPr lang="en-US" sz="1600" dirty="0" smtClean="0"/>
          </a:p>
          <a:p>
            <a:pPr marL="0" indent="0">
              <a:buNone/>
            </a:pPr>
            <a:endParaRPr lang="en-US" sz="2000" dirty="0" smtClean="0"/>
          </a:p>
          <a:p>
            <a:pPr marL="0" indent="0">
              <a:buNone/>
            </a:pPr>
            <a:endParaRPr lang="en-US" sz="2000" dirty="0" smtClean="0"/>
          </a:p>
          <a:p>
            <a:pPr marL="0" indent="0">
              <a:buNone/>
            </a:pPr>
            <a:endParaRPr lang="en-US" sz="2400" dirty="0"/>
          </a:p>
        </p:txBody>
      </p:sp>
      <p:pic>
        <p:nvPicPr>
          <p:cNvPr id="6" name="Picture 5"/>
          <p:cNvPicPr>
            <a:picLocks noChangeAspect="1"/>
          </p:cNvPicPr>
          <p:nvPr/>
        </p:nvPicPr>
        <p:blipFill>
          <a:blip r:embed="rId2">
            <a:alphaModFix amt="15000"/>
            <a:extLst>
              <a:ext uri="{28A0092B-C50C-407E-A947-70E740481C1C}">
                <a14:useLocalDpi xmlns:a14="http://schemas.microsoft.com/office/drawing/2010/main" val="0"/>
              </a:ext>
            </a:extLst>
          </a:blip>
          <a:stretch>
            <a:fillRect/>
          </a:stretch>
        </p:blipFill>
        <p:spPr>
          <a:xfrm>
            <a:off x="2886735" y="0"/>
            <a:ext cx="6464451" cy="4305323"/>
          </a:xfrm>
          <a:prstGeom prst="rect">
            <a:avLst/>
          </a:prstGeom>
          <a:noFill/>
        </p:spPr>
      </p:pic>
      <p:sp>
        <p:nvSpPr>
          <p:cNvPr id="7" name="Oval 6"/>
          <p:cNvSpPr/>
          <p:nvPr/>
        </p:nvSpPr>
        <p:spPr>
          <a:xfrm>
            <a:off x="11190382" y="205242"/>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25963969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268968" y="1222657"/>
            <a:ext cx="6553709" cy="4525963"/>
          </a:xfrm>
        </p:spPr>
        <p:txBody>
          <a:bodyPr>
            <a:normAutofit fontScale="70000" lnSpcReduction="20000"/>
          </a:bodyPr>
          <a:lstStyle/>
          <a:p>
            <a:pPr marL="0" indent="0">
              <a:lnSpc>
                <a:spcPct val="120000"/>
              </a:lnSpc>
              <a:buNone/>
            </a:pPr>
            <a:r>
              <a:rPr lang="en-US" sz="2900" dirty="0"/>
              <a:t>The </a:t>
            </a:r>
            <a:r>
              <a:rPr lang="en-US" sz="2900" b="1" dirty="0"/>
              <a:t>“spectacles” </a:t>
            </a:r>
            <a:r>
              <a:rPr lang="en-US" sz="2900" dirty="0" smtClean="0"/>
              <a:t>icon</a:t>
            </a:r>
            <a:r>
              <a:rPr lang="en-US" sz="2900" b="1" dirty="0" smtClean="0"/>
              <a:t> </a:t>
            </a:r>
            <a:r>
              <a:rPr lang="en-US" sz="2900" dirty="0" smtClean="0"/>
              <a:t>represents  </a:t>
            </a:r>
            <a:r>
              <a:rPr lang="en-US" sz="2900" b="1" dirty="0"/>
              <a:t>“Perspectives”.  </a:t>
            </a:r>
            <a:r>
              <a:rPr lang="en-US" sz="2900" dirty="0"/>
              <a:t>Through examining multiple perspectives, students learn to see events and circumstances from multiple points of view.  The level of complexity increases as students challenge themselves as they “see the world through the eyes of another”.</a:t>
            </a:r>
          </a:p>
          <a:p>
            <a:pPr marL="0" indent="0">
              <a:lnSpc>
                <a:spcPct val="120000"/>
              </a:lnSpc>
              <a:buNone/>
            </a:pPr>
            <a:endParaRPr lang="en-US" sz="2900" dirty="0"/>
          </a:p>
          <a:p>
            <a:pPr marL="0" indent="0" algn="ctr">
              <a:lnSpc>
                <a:spcPct val="120000"/>
              </a:lnSpc>
              <a:buNone/>
            </a:pPr>
            <a:r>
              <a:rPr lang="en-US" sz="2900" b="1" dirty="0"/>
              <a:t>I</a:t>
            </a:r>
            <a:r>
              <a:rPr lang="en-US" sz="2900" b="1" dirty="0" smtClean="0"/>
              <a:t>nclude</a:t>
            </a:r>
            <a:r>
              <a:rPr lang="en-US" sz="2900" b="1" dirty="0"/>
              <a:t>:</a:t>
            </a:r>
          </a:p>
          <a:p>
            <a:pPr marL="0" indent="0" algn="ctr">
              <a:lnSpc>
                <a:spcPct val="120000"/>
              </a:lnSpc>
              <a:buNone/>
            </a:pPr>
            <a:r>
              <a:rPr lang="en-US" sz="2900" dirty="0"/>
              <a:t>Differing Roles</a:t>
            </a:r>
          </a:p>
          <a:p>
            <a:pPr marL="0" indent="0" algn="ctr">
              <a:lnSpc>
                <a:spcPct val="120000"/>
              </a:lnSpc>
              <a:buNone/>
            </a:pPr>
            <a:r>
              <a:rPr lang="en-US" sz="2900" dirty="0"/>
              <a:t>Opposing Views</a:t>
            </a:r>
          </a:p>
          <a:p>
            <a:pPr marL="0" indent="0" algn="ctr">
              <a:lnSpc>
                <a:spcPct val="120000"/>
              </a:lnSpc>
              <a:buNone/>
            </a:pPr>
            <a:r>
              <a:rPr lang="en-US" sz="2900" dirty="0"/>
              <a:t>Emotions</a:t>
            </a:r>
          </a:p>
          <a:p>
            <a:pPr marL="0" indent="0" algn="ctr">
              <a:lnSpc>
                <a:spcPct val="120000"/>
              </a:lnSpc>
              <a:buNone/>
            </a:pPr>
            <a:r>
              <a:rPr lang="en-US" sz="2900" dirty="0"/>
              <a:t>Motivations</a:t>
            </a:r>
          </a:p>
          <a:p>
            <a:pPr marL="0" indent="0" algn="ctr">
              <a:buNone/>
            </a:pPr>
            <a:endParaRPr lang="en-US" sz="3200" dirty="0"/>
          </a:p>
          <a:p>
            <a:endParaRPr lang="en-US" dirty="0"/>
          </a:p>
        </p:txBody>
      </p:sp>
      <p:pic>
        <p:nvPicPr>
          <p:cNvPr id="8" name="Picture 7" descr="Multiple_Perspectives.jpg"/>
          <p:cNvPicPr>
            <a:picLocks noChangeAspect="1"/>
          </p:cNvPicPr>
          <p:nvPr/>
        </p:nvPicPr>
        <p:blipFill>
          <a:blip r:embed="rId2">
            <a:alphaModFix amt="71000"/>
            <a:extLst>
              <a:ext uri="{28A0092B-C50C-407E-A947-70E740481C1C}">
                <a14:useLocalDpi xmlns:a14="http://schemas.microsoft.com/office/drawing/2010/main" val="0"/>
              </a:ext>
            </a:extLst>
          </a:blip>
          <a:stretch>
            <a:fillRect/>
          </a:stretch>
        </p:blipFill>
        <p:spPr>
          <a:xfrm>
            <a:off x="-1" y="0"/>
            <a:ext cx="4822737" cy="6430316"/>
          </a:xfrm>
          <a:prstGeom prst="rect">
            <a:avLst/>
          </a:prstGeom>
        </p:spPr>
      </p:pic>
      <p:sp>
        <p:nvSpPr>
          <p:cNvPr id="4" name="Oval 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6" name="Straight Connector 5"/>
          <p:cNvCxnSpPr/>
          <p:nvPr/>
        </p:nvCxnSpPr>
        <p:spPr>
          <a:xfrm>
            <a:off x="6825757" y="3369462"/>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851647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ultiple_Perspectives.jpg"/>
          <p:cNvPicPr>
            <a:picLocks noChangeAspect="1"/>
          </p:cNvPicPr>
          <p:nvPr/>
        </p:nvPicPr>
        <p:blipFill>
          <a:blip r:embed="rId2">
            <a:alphaModFix amt="71000"/>
            <a:extLst>
              <a:ext uri="{28A0092B-C50C-407E-A947-70E740481C1C}">
                <a14:useLocalDpi xmlns:a14="http://schemas.microsoft.com/office/drawing/2010/main" val="0"/>
              </a:ext>
            </a:extLst>
          </a:blip>
          <a:stretch>
            <a:fillRect/>
          </a:stretch>
        </p:blipFill>
        <p:spPr>
          <a:xfrm>
            <a:off x="-1" y="0"/>
            <a:ext cx="4822737" cy="6430316"/>
          </a:xfrm>
          <a:prstGeom prst="rect">
            <a:avLst/>
          </a:prstGeom>
        </p:spPr>
      </p:pic>
      <p:sp>
        <p:nvSpPr>
          <p:cNvPr id="4" name="Oval 3"/>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
        <p:nvSpPr>
          <p:cNvPr id="7" name="Rectangle 6"/>
          <p:cNvSpPr/>
          <p:nvPr/>
        </p:nvSpPr>
        <p:spPr>
          <a:xfrm>
            <a:off x="7155372" y="500368"/>
            <a:ext cx="2329484" cy="646331"/>
          </a:xfrm>
          <a:prstGeom prst="rect">
            <a:avLst/>
          </a:prstGeom>
        </p:spPr>
        <p:txBody>
          <a:bodyPr wrap="none">
            <a:spAutoFit/>
          </a:bodyPr>
          <a:lstStyle/>
          <a:p>
            <a:pPr algn="ctr" defTabSz="609585">
              <a:spcBef>
                <a:spcPct val="20000"/>
              </a:spcBef>
            </a:pPr>
            <a:r>
              <a:rPr lang="en-US" sz="3600" b="1" dirty="0">
                <a:solidFill>
                  <a:schemeClr val="bg1">
                    <a:lumMod val="50000"/>
                  </a:schemeClr>
                </a:solidFill>
                <a:latin typeface="Helvetica Neue"/>
              </a:rPr>
              <a:t>Examples</a:t>
            </a:r>
          </a:p>
        </p:txBody>
      </p:sp>
      <p:graphicFrame>
        <p:nvGraphicFramePr>
          <p:cNvPr id="9" name="Table 8"/>
          <p:cNvGraphicFramePr>
            <a:graphicFrameLocks noGrp="1"/>
          </p:cNvGraphicFramePr>
          <p:nvPr>
            <p:extLst>
              <p:ext uri="{D42A27DB-BD31-4B8C-83A1-F6EECF244321}">
                <p14:modId xmlns:p14="http://schemas.microsoft.com/office/powerpoint/2010/main" val="1488357050"/>
              </p:ext>
            </p:extLst>
          </p:nvPr>
        </p:nvGraphicFramePr>
        <p:xfrm>
          <a:off x="5199528" y="1188528"/>
          <a:ext cx="6456316" cy="1645920"/>
        </p:xfrm>
        <a:graphic>
          <a:graphicData uri="http://schemas.openxmlformats.org/drawingml/2006/table">
            <a:tbl>
              <a:tblPr firstRow="1" bandRow="1">
                <a:tableStyleId>{F5AB1C69-6EDB-4FF4-983F-18BD219EF322}</a:tableStyleId>
              </a:tblPr>
              <a:tblGrid>
                <a:gridCol w="3218910"/>
                <a:gridCol w="3237406"/>
              </a:tblGrid>
              <a:tr h="370840">
                <a:tc>
                  <a:txBody>
                    <a:bodyPr/>
                    <a:lstStyle/>
                    <a:p>
                      <a:pPr algn="ctr"/>
                      <a:r>
                        <a:rPr lang="en-US" dirty="0" smtClean="0"/>
                        <a:t>Language</a:t>
                      </a:r>
                      <a:r>
                        <a:rPr lang="en-US" baseline="0" dirty="0" smtClean="0"/>
                        <a:t> Arts</a:t>
                      </a:r>
                      <a:endParaRPr lang="en-US" dirty="0"/>
                    </a:p>
                  </a:txBody>
                  <a:tcPr>
                    <a:solidFill>
                      <a:srgbClr val="CAC06C"/>
                    </a:solidFill>
                  </a:tcPr>
                </a:tc>
                <a:tc>
                  <a:txBody>
                    <a:bodyPr/>
                    <a:lstStyle/>
                    <a:p>
                      <a:pPr algn="ctr"/>
                      <a:r>
                        <a:rPr lang="en-US" dirty="0" smtClean="0"/>
                        <a:t>Math</a:t>
                      </a:r>
                      <a:endParaRPr lang="en-US" dirty="0"/>
                    </a:p>
                  </a:txBody>
                  <a:tcPr>
                    <a:solidFill>
                      <a:srgbClr val="CAC06C"/>
                    </a:solidFill>
                  </a:tcPr>
                </a:tc>
              </a:tr>
              <a:tr h="370840">
                <a:tc>
                  <a:txBody>
                    <a:bodyPr/>
                    <a:lstStyle/>
                    <a:p>
                      <a:r>
                        <a:rPr lang="en-US" baseline="0" dirty="0" smtClean="0"/>
                        <a:t>Point of View</a:t>
                      </a:r>
                    </a:p>
                    <a:p>
                      <a:r>
                        <a:rPr lang="en-US" baseline="0" dirty="0" smtClean="0"/>
                        <a:t>Persuasive Writing</a:t>
                      </a:r>
                    </a:p>
                    <a:p>
                      <a:r>
                        <a:rPr lang="en-US" baseline="0" dirty="0" smtClean="0"/>
                        <a:t>Editorials</a:t>
                      </a:r>
                      <a:endParaRPr lang="en-US" dirty="0" smtClean="0"/>
                    </a:p>
                  </a:txBody>
                  <a:tcPr/>
                </a:tc>
                <a:tc>
                  <a:txBody>
                    <a:bodyPr/>
                    <a:lstStyle/>
                    <a:p>
                      <a:r>
                        <a:rPr lang="en-US" dirty="0" smtClean="0"/>
                        <a:t>Charts/Graphs</a:t>
                      </a:r>
                    </a:p>
                    <a:p>
                      <a:r>
                        <a:rPr lang="en-US" dirty="0" smtClean="0"/>
                        <a:t>Statistics</a:t>
                      </a:r>
                    </a:p>
                    <a:p>
                      <a:r>
                        <a:rPr lang="en-US" dirty="0" smtClean="0"/>
                        <a:t>Data Interpretation</a:t>
                      </a:r>
                    </a:p>
                  </a:txBody>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696402932"/>
              </p:ext>
            </p:extLst>
          </p:nvPr>
        </p:nvGraphicFramePr>
        <p:xfrm>
          <a:off x="5181594" y="3218473"/>
          <a:ext cx="6474250" cy="1645920"/>
        </p:xfrm>
        <a:graphic>
          <a:graphicData uri="http://schemas.openxmlformats.org/drawingml/2006/table">
            <a:tbl>
              <a:tblPr firstRow="1" bandRow="1">
                <a:tableStyleId>{F5AB1C69-6EDB-4FF4-983F-18BD219EF322}</a:tableStyleId>
              </a:tblPr>
              <a:tblGrid>
                <a:gridCol w="3237125"/>
                <a:gridCol w="3237125"/>
              </a:tblGrid>
              <a:tr h="279706">
                <a:tc>
                  <a:txBody>
                    <a:bodyPr/>
                    <a:lstStyle/>
                    <a:p>
                      <a:pPr algn="ctr"/>
                      <a:r>
                        <a:rPr lang="en-US" dirty="0" smtClean="0"/>
                        <a:t>Social Studies</a:t>
                      </a:r>
                      <a:endParaRPr lang="en-US" dirty="0"/>
                    </a:p>
                  </a:txBody>
                  <a:tcPr>
                    <a:solidFill>
                      <a:srgbClr val="CAC06C"/>
                    </a:solidFill>
                  </a:tcPr>
                </a:tc>
                <a:tc>
                  <a:txBody>
                    <a:bodyPr/>
                    <a:lstStyle/>
                    <a:p>
                      <a:pPr algn="ctr"/>
                      <a:r>
                        <a:rPr lang="en-US" dirty="0" smtClean="0"/>
                        <a:t>Science</a:t>
                      </a:r>
                      <a:endParaRPr lang="en-US" dirty="0"/>
                    </a:p>
                  </a:txBody>
                  <a:tcPr>
                    <a:solidFill>
                      <a:srgbClr val="CAC06C"/>
                    </a:solidFill>
                  </a:tcPr>
                </a:tc>
              </a:tr>
              <a:tr h="370840">
                <a:tc>
                  <a:txBody>
                    <a:bodyPr/>
                    <a:lstStyle/>
                    <a:p>
                      <a:r>
                        <a:rPr lang="en-US" dirty="0" smtClean="0"/>
                        <a:t>Who is telling history?</a:t>
                      </a:r>
                    </a:p>
                    <a:p>
                      <a:r>
                        <a:rPr lang="en-US" dirty="0" smtClean="0"/>
                        <a:t>Multiculturalism</a:t>
                      </a:r>
                    </a:p>
                    <a:p>
                      <a:r>
                        <a:rPr lang="en-US" dirty="0" smtClean="0"/>
                        <a:t>Exploring</a:t>
                      </a:r>
                      <a:r>
                        <a:rPr lang="en-US" baseline="0" dirty="0" smtClean="0"/>
                        <a:t> Perspectives</a:t>
                      </a:r>
                      <a:endParaRPr lang="en-US" dirty="0" smtClean="0"/>
                    </a:p>
                  </a:txBody>
                  <a:tcPr/>
                </a:tc>
                <a:tc>
                  <a:txBody>
                    <a:bodyPr/>
                    <a:lstStyle/>
                    <a:p>
                      <a:r>
                        <a:rPr lang="en-US" dirty="0" smtClean="0"/>
                        <a:t>Expert</a:t>
                      </a:r>
                      <a:r>
                        <a:rPr lang="en-US" baseline="0" dirty="0" smtClean="0"/>
                        <a:t> Perspectives</a:t>
                      </a:r>
                    </a:p>
                    <a:p>
                      <a:r>
                        <a:rPr lang="en-US" baseline="0" dirty="0" smtClean="0"/>
                        <a:t>Problems/Issues</a:t>
                      </a:r>
                    </a:p>
                    <a:p>
                      <a:r>
                        <a:rPr lang="en-US" baseline="0" dirty="0" smtClean="0"/>
                        <a:t>New Science</a:t>
                      </a:r>
                      <a:endParaRPr lang="en-US" dirty="0"/>
                    </a:p>
                  </a:txBody>
                  <a:tcPr/>
                </a:tc>
              </a:tr>
            </a:tbl>
          </a:graphicData>
        </a:graphic>
      </p:graphicFrame>
    </p:spTree>
    <p:extLst>
      <p:ext uri="{BB962C8B-B14F-4D97-AF65-F5344CB8AC3E}">
        <p14:creationId xmlns:p14="http://schemas.microsoft.com/office/powerpoint/2010/main" val="21335674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Content Placeholder 3"/>
          <p:cNvPicPr>
            <a:picLocks noChangeAspect="1"/>
          </p:cNvPicPr>
          <p:nvPr/>
        </p:nvPicPr>
        <p:blipFill rotWithShape="1">
          <a:blip r:embed="rId2">
            <a:extLst>
              <a:ext uri="{28A0092B-C50C-407E-A947-70E740481C1C}">
                <a14:useLocalDpi xmlns:a14="http://schemas.microsoft.com/office/drawing/2010/main" val="0"/>
              </a:ext>
            </a:extLst>
          </a:blip>
          <a:srcRect t="48634" b="26149"/>
          <a:stretch/>
        </p:blipFill>
        <p:spPr>
          <a:xfrm>
            <a:off x="814551" y="2286000"/>
            <a:ext cx="11148604" cy="2506717"/>
          </a:xfrm>
          <a:prstGeom prst="rect">
            <a:avLst/>
          </a:prstGeom>
        </p:spPr>
      </p:pic>
    </p:spTree>
    <p:extLst>
      <p:ext uri="{BB962C8B-B14F-4D97-AF65-F5344CB8AC3E}">
        <p14:creationId xmlns:p14="http://schemas.microsoft.com/office/powerpoint/2010/main" val="18795196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23087321"/>
              </p:ext>
            </p:extLst>
          </p:nvPr>
        </p:nvGraphicFramePr>
        <p:xfrm>
          <a:off x="304800" y="2149772"/>
          <a:ext cx="11582400" cy="2621767"/>
        </p:xfrm>
        <a:graphic>
          <a:graphicData uri="http://schemas.openxmlformats.org/drawingml/2006/table">
            <a:tbl>
              <a:tblPr firstRow="1" bandRow="1">
                <a:tableStyleId>{5940675A-B579-460E-94D1-54222C63F5DA}</a:tableStyleId>
              </a:tblPr>
              <a:tblGrid>
                <a:gridCol w="11582400"/>
              </a:tblGrid>
              <a:tr h="518647">
                <a:tc>
                  <a:txBody>
                    <a:bodyPr/>
                    <a:lstStyle/>
                    <a:p>
                      <a:pPr algn="ctr"/>
                      <a:r>
                        <a:rPr lang="en-US" sz="2800" b="1" dirty="0" smtClean="0">
                          <a:latin typeface="Helvetica"/>
                          <a:cs typeface="Helvetica"/>
                        </a:rPr>
                        <a:t>What do YOU Think?: An Example with Popcorn</a:t>
                      </a:r>
                      <a:endParaRPr lang="en-US" sz="2800" b="1" dirty="0">
                        <a:latin typeface="Helvetica"/>
                        <a:cs typeface="Helvetica"/>
                      </a:endParaRPr>
                    </a:p>
                  </a:txBody>
                  <a:tcPr marL="121920" marR="121920"/>
                </a:tc>
              </a:tr>
              <a:tr h="35647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chemeClr val="tx1"/>
                          </a:solidFill>
                          <a:effectLst/>
                          <a:latin typeface="Helvetica Neue"/>
                          <a:ea typeface="+mn-ea"/>
                          <a:cs typeface="Helvetica Neue"/>
                        </a:rPr>
                        <a:t>Explore how popcorn flavor and</a:t>
                      </a:r>
                      <a:r>
                        <a:rPr lang="en-US" sz="2000" kern="1200" baseline="0" dirty="0" smtClean="0">
                          <a:solidFill>
                            <a:schemeClr val="tx1"/>
                          </a:solidFill>
                          <a:effectLst/>
                          <a:latin typeface="Helvetica Neue"/>
                          <a:ea typeface="+mn-ea"/>
                          <a:cs typeface="Helvetica Neue"/>
                        </a:rPr>
                        <a:t> preparation preferences vary across cultures</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sz="2000" kern="1200" dirty="0" smtClean="0">
                        <a:solidFill>
                          <a:schemeClr val="tx1"/>
                        </a:solidFill>
                        <a:effectLst/>
                        <a:latin typeface="Helvetica Neue"/>
                        <a:ea typeface="+mn-ea"/>
                        <a:cs typeface="Helvetica Neue"/>
                      </a:endParaRPr>
                    </a:p>
                  </a:txBody>
                  <a:tcPr marL="121920" marR="121920"/>
                </a:tc>
              </a:tr>
              <a:tr h="438739">
                <a:tc>
                  <a:txBody>
                    <a:bodyPr/>
                    <a:lstStyle/>
                    <a:p>
                      <a:pPr algn="ctr"/>
                      <a:r>
                        <a:rPr lang="en-US" sz="2000" kern="1200" dirty="0" smtClean="0">
                          <a:solidFill>
                            <a:schemeClr val="tx1"/>
                          </a:solidFill>
                          <a:effectLst/>
                          <a:latin typeface="Helvetica Neue"/>
                          <a:ea typeface="+mn-ea"/>
                          <a:cs typeface="Helvetica Neue"/>
                        </a:rPr>
                        <a:t>Determine how </a:t>
                      </a:r>
                      <a:r>
                        <a:rPr lang="en-US" sz="2000" kern="1200" baseline="0" dirty="0" smtClean="0">
                          <a:solidFill>
                            <a:schemeClr val="tx1"/>
                          </a:solidFill>
                          <a:effectLst/>
                          <a:latin typeface="Helvetica Neue"/>
                          <a:ea typeface="+mn-ea"/>
                          <a:cs typeface="Helvetica Neue"/>
                        </a:rPr>
                        <a:t>the preparation of popcorn in our households changed over time</a:t>
                      </a:r>
                    </a:p>
                    <a:p>
                      <a:pPr algn="ctr"/>
                      <a:endParaRPr lang="en-US" sz="2000" kern="1200" baseline="0" dirty="0" smtClean="0">
                        <a:solidFill>
                          <a:schemeClr val="tx1"/>
                        </a:solidFill>
                        <a:effectLst/>
                        <a:latin typeface="Helvetica Neue"/>
                        <a:ea typeface="+mn-ea"/>
                        <a:cs typeface="Helvetica Neue"/>
                      </a:endParaRPr>
                    </a:p>
                  </a:txBody>
                  <a:tcPr marL="121920" marR="121920"/>
                </a:tc>
              </a:tr>
              <a:tr h="438739">
                <a:tc>
                  <a:txBody>
                    <a:bodyPr/>
                    <a:lstStyle/>
                    <a:p>
                      <a:pPr algn="ctr"/>
                      <a:r>
                        <a:rPr lang="en-US" sz="2000" dirty="0" smtClean="0">
                          <a:latin typeface="Helvetica Neue"/>
                          <a:cs typeface="Helvetica Neue"/>
                        </a:rPr>
                        <a:t>Investigate how scientists and culinary experts work together</a:t>
                      </a:r>
                      <a:r>
                        <a:rPr lang="en-US" sz="2000" baseline="0" dirty="0" smtClean="0">
                          <a:latin typeface="Helvetica Neue"/>
                          <a:cs typeface="Helvetica Neue"/>
                        </a:rPr>
                        <a:t> to engineer the perfect kernel</a:t>
                      </a:r>
                    </a:p>
                    <a:p>
                      <a:pPr algn="ctr"/>
                      <a:endParaRPr lang="en-US" sz="2000" dirty="0">
                        <a:latin typeface="Helvetica Neue"/>
                        <a:cs typeface="Helvetica Neue"/>
                      </a:endParaRPr>
                    </a:p>
                  </a:txBody>
                  <a:tcPr marL="121920" marR="121920"/>
                </a:tc>
              </a:tr>
            </a:tbl>
          </a:graphicData>
        </a:graphic>
      </p:graphicFrame>
      <p:grpSp>
        <p:nvGrpSpPr>
          <p:cNvPr id="7" name="Group 6"/>
          <p:cNvGrpSpPr/>
          <p:nvPr/>
        </p:nvGrpSpPr>
        <p:grpSpPr>
          <a:xfrm>
            <a:off x="1552110" y="317541"/>
            <a:ext cx="9082082" cy="1799398"/>
            <a:chOff x="494588" y="0"/>
            <a:chExt cx="10210155" cy="2453960"/>
          </a:xfrm>
        </p:grpSpPr>
        <p:pic>
          <p:nvPicPr>
            <p:cNvPr id="8" name="Picture 7"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5203" y="0"/>
              <a:ext cx="2286000" cy="2453960"/>
            </a:xfrm>
            <a:prstGeom prst="rect">
              <a:avLst/>
            </a:prstGeom>
          </p:spPr>
        </p:pic>
        <p:pic>
          <p:nvPicPr>
            <p:cNvPr id="9" name="Picture 8"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4395" y="0"/>
              <a:ext cx="2286000" cy="2453960"/>
            </a:xfrm>
            <a:prstGeom prst="rect">
              <a:avLst/>
            </a:prstGeom>
          </p:spPr>
        </p:pic>
        <p:pic>
          <p:nvPicPr>
            <p:cNvPr id="10" name="Picture 9"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157" y="0"/>
              <a:ext cx="2286000" cy="2453960"/>
            </a:xfrm>
            <a:prstGeom prst="rect">
              <a:avLst/>
            </a:prstGeom>
          </p:spPr>
        </p:pic>
        <p:pic>
          <p:nvPicPr>
            <p:cNvPr id="11" name="Picture 10"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588" y="0"/>
              <a:ext cx="2286000" cy="2453960"/>
            </a:xfrm>
            <a:prstGeom prst="rect">
              <a:avLst/>
            </a:prstGeom>
          </p:spPr>
        </p:pic>
        <p:pic>
          <p:nvPicPr>
            <p:cNvPr id="12" name="Picture 11" descr="popcor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8743" y="0"/>
              <a:ext cx="2286000" cy="2453960"/>
            </a:xfrm>
            <a:prstGeom prst="rect">
              <a:avLst/>
            </a:prstGeom>
          </p:spPr>
        </p:pic>
      </p:grpSp>
      <p:sp>
        <p:nvSpPr>
          <p:cNvPr id="13" name="TextBox 12"/>
          <p:cNvSpPr txBox="1"/>
          <p:nvPr/>
        </p:nvSpPr>
        <p:spPr>
          <a:xfrm>
            <a:off x="4832705" y="2998997"/>
            <a:ext cx="2561969" cy="369332"/>
          </a:xfrm>
          <a:prstGeom prst="rect">
            <a:avLst/>
          </a:prstGeom>
          <a:noFill/>
        </p:spPr>
        <p:txBody>
          <a:bodyPr wrap="none" rtlCol="0">
            <a:spAutoFit/>
          </a:bodyPr>
          <a:lstStyle/>
          <a:p>
            <a:r>
              <a:rPr lang="en-US" b="1" dirty="0" smtClean="0">
                <a:solidFill>
                  <a:srgbClr val="FF0000"/>
                </a:solidFill>
              </a:rPr>
              <a:t>MULTIPLE PERSPECTIVES</a:t>
            </a:r>
            <a:endParaRPr lang="en-US" b="1" dirty="0">
              <a:solidFill>
                <a:srgbClr val="FF0000"/>
              </a:solidFill>
            </a:endParaRPr>
          </a:p>
        </p:txBody>
      </p:sp>
      <p:sp>
        <p:nvSpPr>
          <p:cNvPr id="20" name="TextBox 19"/>
          <p:cNvSpPr txBox="1"/>
          <p:nvPr/>
        </p:nvSpPr>
        <p:spPr>
          <a:xfrm>
            <a:off x="5179120" y="3662991"/>
            <a:ext cx="1262184" cy="369332"/>
          </a:xfrm>
          <a:prstGeom prst="rect">
            <a:avLst/>
          </a:prstGeom>
          <a:noFill/>
        </p:spPr>
        <p:txBody>
          <a:bodyPr wrap="none" rtlCol="0">
            <a:spAutoFit/>
          </a:bodyPr>
          <a:lstStyle/>
          <a:p>
            <a:r>
              <a:rPr lang="en-US" b="1" dirty="0" smtClean="0">
                <a:solidFill>
                  <a:srgbClr val="FF0000"/>
                </a:solidFill>
              </a:rPr>
              <a:t>OVER TIME</a:t>
            </a:r>
            <a:endParaRPr lang="en-US" b="1" dirty="0">
              <a:solidFill>
                <a:srgbClr val="FF0000"/>
              </a:solidFill>
            </a:endParaRPr>
          </a:p>
        </p:txBody>
      </p:sp>
      <p:sp>
        <p:nvSpPr>
          <p:cNvPr id="21" name="TextBox 20"/>
          <p:cNvSpPr txBox="1"/>
          <p:nvPr/>
        </p:nvSpPr>
        <p:spPr>
          <a:xfrm>
            <a:off x="4896917" y="4421560"/>
            <a:ext cx="2158802" cy="369332"/>
          </a:xfrm>
          <a:prstGeom prst="rect">
            <a:avLst/>
          </a:prstGeom>
          <a:noFill/>
        </p:spPr>
        <p:txBody>
          <a:bodyPr wrap="none" rtlCol="0">
            <a:spAutoFit/>
          </a:bodyPr>
          <a:lstStyle/>
          <a:p>
            <a:r>
              <a:rPr lang="en-US" b="1" dirty="0" smtClean="0">
                <a:solidFill>
                  <a:srgbClr val="FF0000"/>
                </a:solidFill>
              </a:rPr>
              <a:t>ACROSS DISCIPLINES</a:t>
            </a:r>
            <a:endParaRPr lang="en-US" b="1" dirty="0">
              <a:solidFill>
                <a:srgbClr val="FF0000"/>
              </a:solidFill>
            </a:endParaRPr>
          </a:p>
        </p:txBody>
      </p:sp>
      <p:sp>
        <p:nvSpPr>
          <p:cNvPr id="22" name="Oval 21"/>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55460598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398" y="0"/>
            <a:ext cx="10972800" cy="1143000"/>
          </a:xfrm>
        </p:spPr>
        <p:txBody>
          <a:bodyPr>
            <a:normAutofit fontScale="90000"/>
          </a:bodyPr>
          <a:lstStyle/>
          <a:p>
            <a:r>
              <a:rPr lang="en-US" sz="8000" b="1" dirty="0" smtClean="0">
                <a:solidFill>
                  <a:srgbClr val="0E244C"/>
                </a:solidFill>
                <a:latin typeface="Curlz MT"/>
                <a:cs typeface="Curlz MT"/>
              </a:rPr>
              <a:t>Complexity</a:t>
            </a:r>
            <a:r>
              <a:rPr lang="en-US" sz="6000" b="1" dirty="0" smtClean="0">
                <a:solidFill>
                  <a:srgbClr val="0E244C"/>
                </a:solidFill>
                <a:latin typeface="Curlz MT"/>
                <a:cs typeface="Curlz MT"/>
              </a:rPr>
              <a:t> </a:t>
            </a:r>
            <a:r>
              <a:rPr lang="en-US" dirty="0" smtClean="0"/>
              <a:t>Debrief</a:t>
            </a:r>
            <a:endParaRPr lang="en-US" dirty="0"/>
          </a:p>
        </p:txBody>
      </p:sp>
      <p:sp>
        <p:nvSpPr>
          <p:cNvPr id="4" name="Oval 3"/>
          <p:cNvSpPr/>
          <p:nvPr/>
        </p:nvSpPr>
        <p:spPr>
          <a:xfrm>
            <a:off x="10706031" y="229335"/>
            <a:ext cx="1269908" cy="1234881"/>
          </a:xfrm>
          <a:prstGeom prst="ellipse">
            <a:avLst/>
          </a:prstGeom>
          <a:blipFill>
            <a:blip r:embed="rId2">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2000" b="-2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grpSp>
        <p:nvGrpSpPr>
          <p:cNvPr id="13" name="Group 12"/>
          <p:cNvGrpSpPr/>
          <p:nvPr/>
        </p:nvGrpSpPr>
        <p:grpSpPr>
          <a:xfrm>
            <a:off x="2166992" y="1715598"/>
            <a:ext cx="7481051" cy="3303662"/>
            <a:chOff x="879447" y="1398057"/>
            <a:chExt cx="7481051" cy="3303662"/>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1623" y="1411293"/>
              <a:ext cx="2454588" cy="327278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6165" y="1398057"/>
              <a:ext cx="2454333" cy="327244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9447" y="1406122"/>
              <a:ext cx="2471698" cy="3295597"/>
            </a:xfrm>
            <a:prstGeom prst="rect">
              <a:avLst/>
            </a:prstGeom>
          </p:spPr>
        </p:pic>
      </p:grpSp>
    </p:spTree>
    <p:extLst>
      <p:ext uri="{BB962C8B-B14F-4D97-AF65-F5344CB8AC3E}">
        <p14:creationId xmlns:p14="http://schemas.microsoft.com/office/powerpoint/2010/main" val="10625376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3775" y="204074"/>
            <a:ext cx="10972800" cy="1143000"/>
          </a:xfrm>
        </p:spPr>
        <p:txBody>
          <a:bodyPr/>
          <a:lstStyle/>
          <a:p>
            <a:r>
              <a:rPr lang="en-US" dirty="0" smtClean="0"/>
              <a:t>How to Use the Icons</a:t>
            </a:r>
            <a:endParaRPr lang="en-US" dirty="0"/>
          </a:p>
        </p:txBody>
      </p:sp>
      <p:sp>
        <p:nvSpPr>
          <p:cNvPr id="5" name="Content Placeholder 4"/>
          <p:cNvSpPr>
            <a:spLocks noGrp="1"/>
          </p:cNvSpPr>
          <p:nvPr>
            <p:ph idx="1"/>
          </p:nvPr>
        </p:nvSpPr>
        <p:spPr/>
        <p:txBody>
          <a:bodyPr>
            <a:normAutofit fontScale="55000" lnSpcReduction="20000"/>
          </a:bodyPr>
          <a:lstStyle/>
          <a:p>
            <a:r>
              <a:rPr lang="en-US" dirty="0" smtClean="0"/>
              <a:t>As a Single </a:t>
            </a:r>
            <a:r>
              <a:rPr lang="en-US" dirty="0"/>
              <a:t>I</a:t>
            </a:r>
            <a:r>
              <a:rPr lang="en-US" dirty="0" smtClean="0"/>
              <a:t>con</a:t>
            </a:r>
          </a:p>
          <a:p>
            <a:r>
              <a:rPr lang="en-US" dirty="0" smtClean="0"/>
              <a:t>Overlap 2 Depth Icons</a:t>
            </a:r>
          </a:p>
          <a:p>
            <a:pPr lvl="1"/>
            <a:r>
              <a:rPr lang="en-US" dirty="0" smtClean="0"/>
              <a:t>Big Ideas and Details</a:t>
            </a:r>
          </a:p>
          <a:p>
            <a:pPr lvl="1"/>
            <a:r>
              <a:rPr lang="en-US" dirty="0" smtClean="0"/>
              <a:t>Language of the Discipline and Patterns</a:t>
            </a:r>
          </a:p>
          <a:p>
            <a:pPr lvl="1"/>
            <a:r>
              <a:rPr lang="en-US" dirty="0" smtClean="0"/>
              <a:t>Ethics and Unanswered Questions</a:t>
            </a:r>
          </a:p>
          <a:p>
            <a:r>
              <a:rPr lang="en-US" dirty="0" smtClean="0"/>
              <a:t>Overlap a Depth and Complexity Icon</a:t>
            </a:r>
          </a:p>
          <a:p>
            <a:pPr lvl="1"/>
            <a:r>
              <a:rPr lang="en-US" dirty="0" smtClean="0"/>
              <a:t>Language of the Discipline and Over Time</a:t>
            </a:r>
          </a:p>
          <a:p>
            <a:pPr lvl="1"/>
            <a:r>
              <a:rPr lang="en-US" dirty="0" smtClean="0"/>
              <a:t>Ethics and Multiple Perspectives</a:t>
            </a:r>
          </a:p>
          <a:p>
            <a:pPr lvl="1"/>
            <a:r>
              <a:rPr lang="en-US" dirty="0" smtClean="0"/>
              <a:t>Patterns and Across Disciplines</a:t>
            </a:r>
          </a:p>
          <a:p>
            <a:r>
              <a:rPr lang="en-US" dirty="0" smtClean="0"/>
              <a:t>Overlap 2 Depth and a Complexity Icon</a:t>
            </a:r>
          </a:p>
          <a:p>
            <a:pPr lvl="1"/>
            <a:r>
              <a:rPr lang="en-US" dirty="0" smtClean="0"/>
              <a:t>Details, Patterns, and Multiple Perspectives</a:t>
            </a:r>
          </a:p>
          <a:p>
            <a:pPr lvl="1"/>
            <a:r>
              <a:rPr lang="en-US" dirty="0" smtClean="0"/>
              <a:t>Details, Rules, and Over Tim</a:t>
            </a:r>
          </a:p>
          <a:p>
            <a:pPr lvl="1"/>
            <a:r>
              <a:rPr lang="en-US" dirty="0" smtClean="0"/>
              <a:t>Trends, Big Ideas, and Across Disciplines</a:t>
            </a:r>
            <a:endParaRPr lang="en-US"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88759">
            <a:off x="8227991" y="1505183"/>
            <a:ext cx="937228" cy="1249638"/>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400267">
            <a:off x="9268611" y="2845911"/>
            <a:ext cx="937228" cy="1249638"/>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04689" y="3428068"/>
            <a:ext cx="937228" cy="1249638"/>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15216" y="1416976"/>
            <a:ext cx="937228" cy="1249638"/>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07520">
            <a:off x="10273954" y="2828269"/>
            <a:ext cx="937228" cy="1249638"/>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874708">
            <a:off x="6728796" y="1258206"/>
            <a:ext cx="937228" cy="1249638"/>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252608">
            <a:off x="8166214" y="4362995"/>
            <a:ext cx="963730" cy="1284974"/>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986409" y="4292485"/>
            <a:ext cx="937228" cy="1249638"/>
          </a:xfrm>
          <a:prstGeom prst="rect">
            <a:avLst/>
          </a:prstGeom>
        </p:spPr>
      </p:pic>
      <p:pic>
        <p:nvPicPr>
          <p:cNvPr id="16" name="Picture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131689">
            <a:off x="9815377" y="4345408"/>
            <a:ext cx="937228" cy="1249638"/>
          </a:xfrm>
          <a:prstGeom prst="rect">
            <a:avLst/>
          </a:prstGeom>
        </p:spPr>
      </p:pic>
      <p:pic>
        <p:nvPicPr>
          <p:cNvPr id="15" name="Picture 1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681771">
            <a:off x="10767808" y="693689"/>
            <a:ext cx="937228" cy="1249638"/>
          </a:xfrm>
          <a:prstGeom prst="rect">
            <a:avLst/>
          </a:prstGeom>
        </p:spPr>
      </p:pic>
      <p:pic>
        <p:nvPicPr>
          <p:cNvPr id="6" name="Picture 5" descr="Multiple_Perspectives.jp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87725" y="1687964"/>
            <a:ext cx="937229" cy="1249638"/>
          </a:xfrm>
          <a:prstGeom prst="rect">
            <a:avLst/>
          </a:prstGeom>
        </p:spPr>
      </p:pic>
    </p:spTree>
    <p:extLst>
      <p:ext uri="{BB962C8B-B14F-4D97-AF65-F5344CB8AC3E}">
        <p14:creationId xmlns:p14="http://schemas.microsoft.com/office/powerpoint/2010/main" val="24475185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3540"/>
          <a:stretch/>
        </p:blipFill>
        <p:spPr>
          <a:xfrm>
            <a:off x="1636480" y="846139"/>
            <a:ext cx="8919039" cy="4796412"/>
          </a:xfrm>
        </p:spPr>
      </p:pic>
    </p:spTree>
    <p:extLst>
      <p:ext uri="{BB962C8B-B14F-4D97-AF65-F5344CB8AC3E}">
        <p14:creationId xmlns:p14="http://schemas.microsoft.com/office/powerpoint/2010/main" val="122399690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775" y="168792"/>
            <a:ext cx="10972800" cy="1143000"/>
          </a:xfrm>
        </p:spPr>
        <p:txBody>
          <a:bodyPr>
            <a:normAutofit/>
          </a:bodyPr>
          <a:lstStyle/>
          <a:p>
            <a:pPr algn="ctr"/>
            <a:r>
              <a:rPr lang="en-US" dirty="0"/>
              <a:t>Why Use Them? </a:t>
            </a:r>
          </a:p>
        </p:txBody>
      </p:sp>
      <p:sp>
        <p:nvSpPr>
          <p:cNvPr id="3" name="Content Placeholder 2"/>
          <p:cNvSpPr>
            <a:spLocks noGrp="1"/>
          </p:cNvSpPr>
          <p:nvPr>
            <p:ph idx="1"/>
          </p:nvPr>
        </p:nvSpPr>
        <p:spPr>
          <a:xfrm>
            <a:off x="802925" y="1401947"/>
            <a:ext cx="10515600" cy="4351338"/>
          </a:xfrm>
        </p:spPr>
        <p:txBody>
          <a:bodyPr>
            <a:normAutofit/>
          </a:bodyPr>
          <a:lstStyle/>
          <a:p>
            <a:pPr marL="0" indent="0">
              <a:buNone/>
            </a:pPr>
            <a:r>
              <a:rPr lang="en-US" sz="2400" dirty="0" smtClean="0"/>
              <a:t>The essential </a:t>
            </a:r>
            <a:r>
              <a:rPr lang="en-US" sz="2400" dirty="0"/>
              <a:t>elements </a:t>
            </a:r>
            <a:r>
              <a:rPr lang="en-US" sz="2400" dirty="0" smtClean="0"/>
              <a:t>a person must have in order </a:t>
            </a:r>
            <a:r>
              <a:rPr lang="en-US" sz="2400" dirty="0"/>
              <a:t>to </a:t>
            </a:r>
            <a:r>
              <a:rPr lang="en-US" sz="2400" b="1" dirty="0">
                <a:solidFill>
                  <a:srgbClr val="0E244C"/>
                </a:solidFill>
              </a:rPr>
              <a:t>master</a:t>
            </a:r>
            <a:r>
              <a:rPr lang="en-US" sz="2400" dirty="0"/>
              <a:t> a subject. </a:t>
            </a:r>
            <a:endParaRPr lang="en-US" sz="2400" dirty="0" smtClean="0"/>
          </a:p>
          <a:p>
            <a:pPr marL="0" indent="0">
              <a:buNone/>
            </a:pPr>
            <a:r>
              <a:rPr lang="en-US" sz="2400" b="1" dirty="0" smtClean="0">
                <a:solidFill>
                  <a:srgbClr val="0E244C"/>
                </a:solidFill>
              </a:rPr>
              <a:t>Consider: </a:t>
            </a:r>
          </a:p>
          <a:p>
            <a:r>
              <a:rPr lang="en-US" sz="2000" dirty="0" smtClean="0"/>
              <a:t>Astronomers </a:t>
            </a:r>
            <a:r>
              <a:rPr lang="en-US" sz="2000" dirty="0"/>
              <a:t>need to understand the </a:t>
            </a:r>
            <a:r>
              <a:rPr lang="en-US" sz="2000" b="1" dirty="0">
                <a:solidFill>
                  <a:srgbClr val="0E244C"/>
                </a:solidFill>
              </a:rPr>
              <a:t>language</a:t>
            </a:r>
            <a:r>
              <a:rPr lang="en-US" sz="2000" dirty="0"/>
              <a:t> </a:t>
            </a:r>
            <a:r>
              <a:rPr lang="en-US" sz="2000" dirty="0" smtClean="0"/>
              <a:t>common among astronomers,</a:t>
            </a:r>
          </a:p>
          <a:p>
            <a:r>
              <a:rPr lang="en-US" sz="2000" dirty="0" smtClean="0"/>
              <a:t>Astronomers need to understand the </a:t>
            </a:r>
            <a:r>
              <a:rPr lang="en-US" sz="2000" b="1" dirty="0">
                <a:solidFill>
                  <a:srgbClr val="0E244C"/>
                </a:solidFill>
              </a:rPr>
              <a:t>different points of view </a:t>
            </a:r>
            <a:r>
              <a:rPr lang="en-US" sz="2000" dirty="0" smtClean="0"/>
              <a:t>related to astronomy, </a:t>
            </a:r>
            <a:r>
              <a:rPr lang="en-US" sz="2000" dirty="0"/>
              <a:t>the</a:t>
            </a:r>
            <a:r>
              <a:rPr lang="en-US" sz="2000" b="1" dirty="0">
                <a:solidFill>
                  <a:srgbClr val="0E244C"/>
                </a:solidFill>
              </a:rPr>
              <a:t> rules </a:t>
            </a:r>
            <a:r>
              <a:rPr lang="en-US" sz="2000" dirty="0"/>
              <a:t>that govern </a:t>
            </a:r>
            <a:r>
              <a:rPr lang="en-US" sz="2000" dirty="0" smtClean="0"/>
              <a:t>astronomy, as well as the </a:t>
            </a:r>
            <a:r>
              <a:rPr lang="en-US" sz="2000" b="1" dirty="0">
                <a:solidFill>
                  <a:srgbClr val="0E244C"/>
                </a:solidFill>
              </a:rPr>
              <a:t>ethical decisions </a:t>
            </a:r>
            <a:r>
              <a:rPr lang="en-US" sz="2000" dirty="0" smtClean="0"/>
              <a:t>astronomers make in their research and reporting. </a:t>
            </a:r>
          </a:p>
          <a:p>
            <a:r>
              <a:rPr lang="en-US" sz="2000" dirty="0" smtClean="0"/>
              <a:t>Astronomers need to understand how beliefs associated with astronomy have </a:t>
            </a:r>
            <a:r>
              <a:rPr lang="en-US" sz="2000" b="1" dirty="0" smtClean="0">
                <a:solidFill>
                  <a:srgbClr val="0E244C"/>
                </a:solidFill>
              </a:rPr>
              <a:t>changed over time </a:t>
            </a:r>
            <a:r>
              <a:rPr lang="en-US" sz="2000" dirty="0" smtClean="0"/>
              <a:t>and the </a:t>
            </a:r>
            <a:r>
              <a:rPr lang="en-US" sz="2000" b="1" dirty="0" smtClean="0">
                <a:solidFill>
                  <a:srgbClr val="0E244C"/>
                </a:solidFill>
              </a:rPr>
              <a:t>connections of their discipline </a:t>
            </a:r>
            <a:r>
              <a:rPr lang="en-US" sz="2000" dirty="0" smtClean="0"/>
              <a:t>to other disciplines.   </a:t>
            </a:r>
          </a:p>
          <a:p>
            <a:pPr marL="0" indent="0">
              <a:buNone/>
            </a:pPr>
            <a:endParaRPr lang="en-US"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8088" y="4406136"/>
            <a:ext cx="3857347" cy="2003236"/>
          </a:xfrm>
          <a:prstGeom prst="rect">
            <a:avLst/>
          </a:prstGeom>
        </p:spPr>
      </p:pic>
      <p:sp>
        <p:nvSpPr>
          <p:cNvPr id="5" name="Oval 4"/>
          <p:cNvSpPr/>
          <p:nvPr/>
        </p:nvSpPr>
        <p:spPr>
          <a:xfrm>
            <a:off x="11190382" y="115448"/>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281372813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Us </a:t>
            </a:r>
            <a:endParaRPr lang="en-US" dirty="0"/>
          </a:p>
        </p:txBody>
      </p:sp>
      <p:sp>
        <p:nvSpPr>
          <p:cNvPr id="3" name="Content Placeholder 2"/>
          <p:cNvSpPr>
            <a:spLocks noGrp="1"/>
          </p:cNvSpPr>
          <p:nvPr>
            <p:ph idx="1"/>
          </p:nvPr>
        </p:nvSpPr>
        <p:spPr/>
        <p:txBody>
          <a:bodyPr/>
          <a:lstStyle/>
          <a:p>
            <a:pPr marL="0" indent="0" algn="ctr">
              <a:buNone/>
            </a:pPr>
            <a:r>
              <a:rPr lang="en-US" sz="3600" dirty="0" smtClean="0"/>
              <a:t>Kristen R. Stephens, Ph.D.</a:t>
            </a:r>
          </a:p>
          <a:p>
            <a:pPr marL="0" indent="0" algn="ctr">
              <a:buNone/>
            </a:pPr>
            <a:r>
              <a:rPr lang="en-US" sz="3600" dirty="0" smtClean="0">
                <a:hlinkClick r:id="rId2"/>
              </a:rPr>
              <a:t>kstephen@duke.edu</a:t>
            </a:r>
            <a:endParaRPr lang="en-US" sz="3600" dirty="0" smtClean="0"/>
          </a:p>
          <a:p>
            <a:pPr marL="0" indent="0" algn="ctr">
              <a:buNone/>
            </a:pPr>
            <a:endParaRPr lang="en-US" sz="3600" dirty="0"/>
          </a:p>
          <a:p>
            <a:pPr marL="0" indent="0" algn="ctr">
              <a:buNone/>
            </a:pPr>
            <a:r>
              <a:rPr lang="en-US" sz="3600" dirty="0" err="1" smtClean="0"/>
              <a:t>Alissa</a:t>
            </a:r>
            <a:r>
              <a:rPr lang="en-US" sz="3600" dirty="0" smtClean="0"/>
              <a:t> Griffith</a:t>
            </a:r>
          </a:p>
          <a:p>
            <a:pPr marL="0" indent="0" algn="ctr">
              <a:buNone/>
            </a:pPr>
            <a:r>
              <a:rPr lang="en-US" sz="3600" dirty="0" smtClean="0">
                <a:hlinkClick r:id="rId3"/>
              </a:rPr>
              <a:t>apg8@duke.edu</a:t>
            </a:r>
            <a:endParaRPr lang="en-US" sz="3600"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257668095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dirty="0" smtClean="0"/>
              <a:t>References</a:t>
            </a:r>
            <a:endParaRPr lang="en-US" sz="2400" b="1" dirty="0"/>
          </a:p>
        </p:txBody>
      </p:sp>
      <p:sp>
        <p:nvSpPr>
          <p:cNvPr id="3" name="Content Placeholder 2"/>
          <p:cNvSpPr>
            <a:spLocks noGrp="1"/>
          </p:cNvSpPr>
          <p:nvPr>
            <p:ph idx="1"/>
          </p:nvPr>
        </p:nvSpPr>
        <p:spPr>
          <a:xfrm>
            <a:off x="820562" y="1207146"/>
            <a:ext cx="10515600" cy="4351338"/>
          </a:xfrm>
        </p:spPr>
        <p:txBody>
          <a:bodyPr>
            <a:normAutofit fontScale="92500" lnSpcReduction="20000"/>
          </a:bodyPr>
          <a:lstStyle/>
          <a:p>
            <a:r>
              <a:rPr lang="en-US" sz="2000" dirty="0" err="1" smtClean="0"/>
              <a:t>Heacox</a:t>
            </a:r>
            <a:r>
              <a:rPr lang="en-US" sz="2000" dirty="0" smtClean="0"/>
              <a:t>, D. (2002).  </a:t>
            </a:r>
            <a:r>
              <a:rPr lang="en-US" sz="2000" i="1" dirty="0" smtClean="0"/>
              <a:t>Differentiating Instruction in the regular Classroom.</a:t>
            </a:r>
            <a:r>
              <a:rPr lang="en-US" sz="2000" dirty="0" smtClean="0"/>
              <a:t>  Minneapolis, MN:  Free Spirit Publishing Inc.</a:t>
            </a:r>
          </a:p>
          <a:p>
            <a:r>
              <a:rPr lang="en-US" sz="2000" dirty="0" err="1" smtClean="0"/>
              <a:t>Kingore</a:t>
            </a:r>
            <a:r>
              <a:rPr lang="en-US" sz="2000" dirty="0" smtClean="0"/>
              <a:t>, B.  (2004).  </a:t>
            </a:r>
            <a:r>
              <a:rPr lang="en-US" sz="2000" i="1" dirty="0" smtClean="0"/>
              <a:t>Tiered Instruction in Differentiation:  Simplified, realistic and effective</a:t>
            </a:r>
            <a:r>
              <a:rPr lang="en-US" sz="2000" dirty="0" smtClean="0"/>
              <a:t>.  Austin:  Professional Associations Publishing</a:t>
            </a:r>
          </a:p>
          <a:p>
            <a:r>
              <a:rPr lang="en-US" sz="2000" dirty="0" smtClean="0"/>
              <a:t>Kaplan, S. and Gould, B. (1995). </a:t>
            </a:r>
            <a:r>
              <a:rPr lang="en-US" sz="2000" i="1" dirty="0" smtClean="0"/>
              <a:t>The Flip Book-A Quick and Easy Method of Developing Differentiated Learning Experiences.</a:t>
            </a:r>
          </a:p>
          <a:p>
            <a:r>
              <a:rPr lang="en-US" sz="2000" dirty="0" smtClean="0"/>
              <a:t>Tomlinson, C. (2001</a:t>
            </a:r>
            <a:r>
              <a:rPr lang="en-US" sz="2000" i="1" dirty="0" smtClean="0"/>
              <a:t>) Differentiated Instruction in the Regular Classroom. What Does it Mean?  How does it Look?  Understanding Our Gifted</a:t>
            </a:r>
            <a:r>
              <a:rPr lang="en-US" sz="2000" dirty="0" smtClean="0"/>
              <a:t>, </a:t>
            </a:r>
            <a:r>
              <a:rPr lang="en-US" sz="2000" i="1" dirty="0" smtClean="0"/>
              <a:t>14</a:t>
            </a:r>
            <a:r>
              <a:rPr lang="en-US" sz="2000" dirty="0" smtClean="0"/>
              <a:t>, 3-6.</a:t>
            </a:r>
          </a:p>
          <a:p>
            <a:r>
              <a:rPr lang="en-US" sz="2000" dirty="0" smtClean="0"/>
              <a:t>Tomlinson, C. (2003).  </a:t>
            </a:r>
            <a:r>
              <a:rPr lang="en-US" sz="2000" i="1" dirty="0" smtClean="0"/>
              <a:t>Fulfilling the Promise of the Differentiated Classroom</a:t>
            </a:r>
            <a:r>
              <a:rPr lang="en-US" sz="2000" dirty="0" smtClean="0"/>
              <a:t>.  Alexandria, VA:  Association for Supervision and Curriculum Development, (ASCD). </a:t>
            </a:r>
          </a:p>
          <a:p>
            <a:pPr marL="0" indent="0" algn="ctr">
              <a:buNone/>
            </a:pPr>
            <a:r>
              <a:rPr lang="en-US" sz="2600" b="1" dirty="0">
                <a:solidFill>
                  <a:srgbClr val="001A57"/>
                </a:solidFill>
                <a:latin typeface="Helvetica"/>
                <a:ea typeface="+mj-ea"/>
                <a:cs typeface="+mj-cs"/>
              </a:rPr>
              <a:t>Websites</a:t>
            </a:r>
          </a:p>
          <a:p>
            <a:r>
              <a:rPr lang="en-US" sz="2000" b="1" dirty="0"/>
              <a:t>Introducing Depth </a:t>
            </a:r>
            <a:r>
              <a:rPr lang="en-US" sz="2000" b="1"/>
              <a:t>and </a:t>
            </a:r>
            <a:r>
              <a:rPr lang="en-US" sz="2000" b="1" smtClean="0"/>
              <a:t>Complexity</a:t>
            </a:r>
            <a:br>
              <a:rPr lang="en-US" sz="2000" b="1" smtClean="0"/>
            </a:br>
            <a:r>
              <a:rPr lang="en-US" sz="2000" smtClean="0">
                <a:hlinkClick r:id="rId2"/>
              </a:rPr>
              <a:t>http</a:t>
            </a:r>
            <a:r>
              <a:rPr lang="en-US" sz="2000" dirty="0">
                <a:hlinkClick r:id="rId2"/>
              </a:rPr>
              <a:t>://www.byrdseed.com/introducing-depth-and-complexity/</a:t>
            </a:r>
            <a:endParaRPr lang="en-US" sz="2000" dirty="0"/>
          </a:p>
          <a:p>
            <a:r>
              <a:rPr lang="en-US" sz="2000" b="1" dirty="0"/>
              <a:t>Understanding the Elements of Depth and Complexity and Content </a:t>
            </a:r>
            <a:r>
              <a:rPr lang="en-US" sz="2000" b="1" dirty="0" smtClean="0"/>
              <a:t>Imperatives:</a:t>
            </a:r>
          </a:p>
          <a:p>
            <a:pPr marL="0" indent="0">
              <a:buNone/>
            </a:pPr>
            <a:r>
              <a:rPr lang="en-US" sz="2000" b="1" dirty="0" smtClean="0">
                <a:solidFill>
                  <a:srgbClr val="0070C0"/>
                </a:solidFill>
              </a:rPr>
              <a:t>       </a:t>
            </a:r>
            <a:r>
              <a:rPr lang="en-US" sz="2000" u="sng" dirty="0" smtClean="0">
                <a:solidFill>
                  <a:srgbClr val="0070C0"/>
                </a:solidFill>
              </a:rPr>
              <a:t>http</a:t>
            </a:r>
            <a:r>
              <a:rPr lang="en-US" sz="2000" u="sng" dirty="0">
                <a:solidFill>
                  <a:srgbClr val="0070C0"/>
                </a:solidFill>
              </a:rPr>
              <a:t>://</a:t>
            </a:r>
            <a:r>
              <a:rPr lang="en-US" sz="2000" u="sng" dirty="0" err="1">
                <a:solidFill>
                  <a:srgbClr val="0070C0"/>
                </a:solidFill>
              </a:rPr>
              <a:t>envisiongifted.com</a:t>
            </a:r>
            <a:r>
              <a:rPr lang="en-US" sz="2000" u="sng" dirty="0">
                <a:solidFill>
                  <a:srgbClr val="0070C0"/>
                </a:solidFill>
              </a:rPr>
              <a:t>/understanding-</a:t>
            </a:r>
            <a:r>
              <a:rPr lang="en-US" sz="2000" u="sng" dirty="0" err="1">
                <a:solidFill>
                  <a:srgbClr val="0070C0"/>
                </a:solidFill>
              </a:rPr>
              <a:t>dept</a:t>
            </a:r>
            <a:r>
              <a:rPr lang="en-US" sz="2000" u="sng" dirty="0">
                <a:solidFill>
                  <a:srgbClr val="0070C0"/>
                </a:solidFill>
              </a:rPr>
              <a:t>-and-</a:t>
            </a:r>
            <a:r>
              <a:rPr lang="en-US" sz="2000" u="sng" dirty="0" err="1">
                <a:solidFill>
                  <a:srgbClr val="0070C0"/>
                </a:solidFill>
              </a:rPr>
              <a:t>complexity.html</a:t>
            </a:r>
            <a:endParaRPr lang="en-US" sz="2000" u="sng" dirty="0">
              <a:solidFill>
                <a:srgbClr val="0070C0"/>
              </a:solidFill>
            </a:endParaRPr>
          </a:p>
          <a:p>
            <a:pPr marL="0" indent="0" algn="ctr">
              <a:buNone/>
            </a:pPr>
            <a:endParaRPr lang="en-US" sz="2000" dirty="0" smtClean="0"/>
          </a:p>
          <a:p>
            <a:pPr marL="0" indent="0" algn="ctr">
              <a:buNone/>
            </a:pPr>
            <a:endParaRPr lang="en-US" sz="2000" dirty="0"/>
          </a:p>
        </p:txBody>
      </p:sp>
    </p:spTree>
    <p:extLst>
      <p:ext uri="{BB962C8B-B14F-4D97-AF65-F5344CB8AC3E}">
        <p14:creationId xmlns:p14="http://schemas.microsoft.com/office/powerpoint/2010/main" val="36458477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284" y="12828"/>
            <a:ext cx="10972800" cy="1143000"/>
          </a:xfrm>
        </p:spPr>
        <p:txBody>
          <a:bodyPr>
            <a:noAutofit/>
          </a:bodyPr>
          <a:lstStyle/>
          <a:p>
            <a:pPr algn="ctr"/>
            <a:r>
              <a:rPr lang="en-US" sz="4800" b="1" dirty="0" smtClean="0">
                <a:solidFill>
                  <a:srgbClr val="0E244C"/>
                </a:solidFill>
                <a:latin typeface="Wide Latin"/>
                <a:cs typeface="Wide Latin"/>
              </a:rPr>
              <a:t>DEPTH</a:t>
            </a:r>
            <a:r>
              <a:rPr lang="en-US" sz="4800" b="1" dirty="0" smtClean="0">
                <a:solidFill>
                  <a:srgbClr val="0E244C"/>
                </a:solidFill>
              </a:rPr>
              <a:t> and </a:t>
            </a:r>
            <a:r>
              <a:rPr lang="en-US" sz="5400" b="1" dirty="0" smtClean="0">
                <a:solidFill>
                  <a:srgbClr val="0E244C"/>
                </a:solidFill>
                <a:latin typeface="Curlz MT"/>
                <a:cs typeface="Curlz MT"/>
              </a:rPr>
              <a:t>Complexity</a:t>
            </a:r>
            <a:r>
              <a:rPr lang="en-US" sz="4800" b="1" dirty="0" smtClean="0">
                <a:solidFill>
                  <a:srgbClr val="0E244C"/>
                </a:solidFill>
              </a:rPr>
              <a:t> Icons</a:t>
            </a:r>
            <a:endParaRPr lang="en-US" sz="4800" b="1" dirty="0">
              <a:solidFill>
                <a:srgbClr val="0E244C"/>
              </a:solidFill>
            </a:endParaRPr>
          </a:p>
        </p:txBody>
      </p:sp>
      <p:pic>
        <p:nvPicPr>
          <p:cNvPr id="4" name="Content Placeholder 3"/>
          <p:cNvPicPr>
            <a:picLocks noGrp="1"/>
          </p:cNvPicPr>
          <p:nvPr>
            <p:ph idx="1"/>
          </p:nvPr>
        </p:nvPicPr>
        <p:blipFill>
          <a:blip r:embed="rId3">
            <a:alphaModFix amt="57000"/>
            <a:extLst>
              <a:ext uri="{28A0092B-C50C-407E-A947-70E740481C1C}">
                <a14:useLocalDpi xmlns:a14="http://schemas.microsoft.com/office/drawing/2010/main" val="0"/>
              </a:ext>
            </a:extLst>
          </a:blip>
          <a:stretch>
            <a:fillRect/>
          </a:stretch>
        </p:blipFill>
        <p:spPr bwMode="auto">
          <a:xfrm>
            <a:off x="1738807" y="1099769"/>
            <a:ext cx="3701667" cy="4856315"/>
          </a:xfrm>
          <a:prstGeom prst="rect">
            <a:avLst/>
          </a:prstGeom>
          <a:noFill/>
          <a:ln>
            <a:noFill/>
          </a:ln>
        </p:spPr>
      </p:pic>
      <p:sp>
        <p:nvSpPr>
          <p:cNvPr id="5" name="TextBox 4"/>
          <p:cNvSpPr txBox="1"/>
          <p:nvPr/>
        </p:nvSpPr>
        <p:spPr>
          <a:xfrm>
            <a:off x="6482758" y="1261661"/>
            <a:ext cx="3952204" cy="3077766"/>
          </a:xfrm>
          <a:prstGeom prst="rect">
            <a:avLst/>
          </a:prstGeom>
          <a:noFill/>
        </p:spPr>
        <p:txBody>
          <a:bodyPr wrap="square" rtlCol="0">
            <a:spAutoFit/>
          </a:bodyPr>
          <a:lstStyle/>
          <a:p>
            <a:pPr algn="ctr"/>
            <a:r>
              <a:rPr lang="en-US" sz="3200" b="1" dirty="0" smtClean="0">
                <a:solidFill>
                  <a:srgbClr val="0E244C"/>
                </a:solidFill>
                <a:latin typeface="Wide Latin"/>
                <a:cs typeface="Wide Latin"/>
              </a:rPr>
              <a:t>DEPTH</a:t>
            </a:r>
            <a:r>
              <a:rPr lang="en-US" sz="2800" b="1" dirty="0" smtClean="0">
                <a:solidFill>
                  <a:srgbClr val="0E244C"/>
                </a:solidFill>
              </a:rPr>
              <a:t> Icons</a:t>
            </a:r>
            <a:r>
              <a:rPr lang="en-US" dirty="0" smtClean="0">
                <a:solidFill>
                  <a:srgbClr val="0E244C"/>
                </a:solidFill>
              </a:rPr>
              <a:t>	</a:t>
            </a:r>
          </a:p>
          <a:p>
            <a:pPr algn="ctr"/>
            <a:r>
              <a:rPr lang="en-US" dirty="0"/>
              <a:t>Language of the </a:t>
            </a:r>
            <a:r>
              <a:rPr lang="en-US" dirty="0" smtClean="0"/>
              <a:t>Discipline</a:t>
            </a:r>
          </a:p>
          <a:p>
            <a:pPr algn="ctr"/>
            <a:r>
              <a:rPr lang="en-US" dirty="0" smtClean="0"/>
              <a:t>Details</a:t>
            </a:r>
          </a:p>
          <a:p>
            <a:pPr algn="ctr"/>
            <a:r>
              <a:rPr lang="en-US" dirty="0"/>
              <a:t>Patterns	</a:t>
            </a:r>
          </a:p>
          <a:p>
            <a:pPr algn="ctr"/>
            <a:r>
              <a:rPr lang="en-US" dirty="0" smtClean="0"/>
              <a:t>Rules</a:t>
            </a:r>
          </a:p>
          <a:p>
            <a:pPr algn="ctr"/>
            <a:r>
              <a:rPr lang="en-US" dirty="0"/>
              <a:t>Unanswered Questions</a:t>
            </a:r>
          </a:p>
          <a:p>
            <a:pPr algn="ctr"/>
            <a:r>
              <a:rPr lang="en-US" dirty="0" smtClean="0"/>
              <a:t>Ethics</a:t>
            </a:r>
          </a:p>
          <a:p>
            <a:pPr algn="ctr"/>
            <a:r>
              <a:rPr lang="en-US" dirty="0" smtClean="0"/>
              <a:t>Big Ideas</a:t>
            </a:r>
          </a:p>
          <a:p>
            <a:pPr algn="ctr"/>
            <a:r>
              <a:rPr lang="en-US" dirty="0" smtClean="0"/>
              <a:t>			</a:t>
            </a:r>
            <a:endParaRPr lang="en-US" dirty="0"/>
          </a:p>
        </p:txBody>
      </p:sp>
      <p:sp>
        <p:nvSpPr>
          <p:cNvPr id="6" name="TextBox 5"/>
          <p:cNvSpPr txBox="1"/>
          <p:nvPr/>
        </p:nvSpPr>
        <p:spPr>
          <a:xfrm>
            <a:off x="1647626" y="5912707"/>
            <a:ext cx="3842534" cy="738664"/>
          </a:xfrm>
          <a:prstGeom prst="rect">
            <a:avLst/>
          </a:prstGeom>
          <a:noFill/>
        </p:spPr>
        <p:txBody>
          <a:bodyPr wrap="square" rtlCol="0">
            <a:spAutoFit/>
          </a:bodyPr>
          <a:lstStyle/>
          <a:p>
            <a:r>
              <a:rPr lang="en-US" sz="1200" dirty="0"/>
              <a:t>Dr. Sandra Kaplan, USC </a:t>
            </a:r>
            <a:r>
              <a:rPr lang="en-US" sz="1200" dirty="0" smtClean="0"/>
              <a:t> </a:t>
            </a:r>
            <a:r>
              <a:rPr lang="en-US" sz="1200" dirty="0" err="1"/>
              <a:t>Javits</a:t>
            </a:r>
            <a:r>
              <a:rPr lang="en-US" sz="1200" dirty="0"/>
              <a:t> </a:t>
            </a:r>
            <a:r>
              <a:rPr lang="en-US" sz="1200" dirty="0" smtClean="0"/>
              <a:t>Curriculum </a:t>
            </a:r>
            <a:r>
              <a:rPr lang="en-US" sz="1200" dirty="0"/>
              <a:t>Project T.W.O., 1996</a:t>
            </a:r>
          </a:p>
          <a:p>
            <a:endParaRPr lang="en-US" dirty="0"/>
          </a:p>
        </p:txBody>
      </p:sp>
      <p:sp>
        <p:nvSpPr>
          <p:cNvPr id="7" name="TextBox 6"/>
          <p:cNvSpPr txBox="1"/>
          <p:nvPr/>
        </p:nvSpPr>
        <p:spPr>
          <a:xfrm>
            <a:off x="6726537" y="4427561"/>
            <a:ext cx="3199088" cy="2092881"/>
          </a:xfrm>
          <a:prstGeom prst="rect">
            <a:avLst/>
          </a:prstGeom>
          <a:noFill/>
        </p:spPr>
        <p:txBody>
          <a:bodyPr wrap="none" rtlCol="0">
            <a:spAutoFit/>
          </a:bodyPr>
          <a:lstStyle/>
          <a:p>
            <a:pPr algn="ctr"/>
            <a:r>
              <a:rPr lang="en-US" sz="4000" b="1" dirty="0">
                <a:solidFill>
                  <a:srgbClr val="0E244C"/>
                </a:solidFill>
                <a:latin typeface="Curlz MT"/>
                <a:cs typeface="Curlz MT"/>
              </a:rPr>
              <a:t>Complexity</a:t>
            </a:r>
            <a:r>
              <a:rPr lang="en-US" sz="2800" b="1" dirty="0">
                <a:solidFill>
                  <a:srgbClr val="0E244C"/>
                </a:solidFill>
              </a:rPr>
              <a:t> </a:t>
            </a:r>
            <a:r>
              <a:rPr lang="en-US" sz="2800" b="1" dirty="0" smtClean="0">
                <a:solidFill>
                  <a:srgbClr val="0E244C"/>
                </a:solidFill>
              </a:rPr>
              <a:t>Icons</a:t>
            </a:r>
          </a:p>
          <a:p>
            <a:pPr algn="ctr"/>
            <a:r>
              <a:rPr lang="en-US" dirty="0"/>
              <a:t> Change Over </a:t>
            </a:r>
            <a:r>
              <a:rPr lang="en-US" dirty="0" smtClean="0"/>
              <a:t>Time</a:t>
            </a:r>
          </a:p>
          <a:p>
            <a:pPr algn="ctr"/>
            <a:r>
              <a:rPr lang="en-US" dirty="0"/>
              <a:t> Across the </a:t>
            </a:r>
            <a:r>
              <a:rPr lang="en-US" dirty="0" smtClean="0"/>
              <a:t>Disciplines</a:t>
            </a:r>
          </a:p>
          <a:p>
            <a:pPr algn="ctr"/>
            <a:r>
              <a:rPr lang="en-US" dirty="0"/>
              <a:t> Different Perspectives</a:t>
            </a:r>
          </a:p>
          <a:p>
            <a:pPr algn="ctr"/>
            <a:endParaRPr lang="en-US" b="1" dirty="0" smtClean="0"/>
          </a:p>
          <a:p>
            <a:pPr algn="ctr"/>
            <a:endParaRPr lang="en-US" dirty="0"/>
          </a:p>
        </p:txBody>
      </p:sp>
      <p:cxnSp>
        <p:nvCxnSpPr>
          <p:cNvPr id="9" name="Straight Connector 8"/>
          <p:cNvCxnSpPr/>
          <p:nvPr/>
        </p:nvCxnSpPr>
        <p:spPr>
          <a:xfrm>
            <a:off x="7002408" y="4324594"/>
            <a:ext cx="2746043" cy="0"/>
          </a:xfrm>
          <a:prstGeom prst="line">
            <a:avLst/>
          </a:prstGeom>
          <a:ln>
            <a:solidFill>
              <a:srgbClr val="0E244C"/>
            </a:solidFill>
          </a:ln>
        </p:spPr>
        <p:style>
          <a:lnRef idx="2">
            <a:schemeClr val="accent1"/>
          </a:lnRef>
          <a:fillRef idx="0">
            <a:schemeClr val="accent1"/>
          </a:fillRef>
          <a:effectRef idx="1">
            <a:schemeClr val="accent1"/>
          </a:effectRef>
          <a:fontRef idx="minor">
            <a:schemeClr val="tx1"/>
          </a:fontRef>
        </p:style>
      </p:cxnSp>
      <p:sp>
        <p:nvSpPr>
          <p:cNvPr id="12" name="Oval 11"/>
          <p:cNvSpPr/>
          <p:nvPr/>
        </p:nvSpPr>
        <p:spPr>
          <a:xfrm>
            <a:off x="11182364" y="141103"/>
            <a:ext cx="855693" cy="733980"/>
          </a:xfrm>
          <a:prstGeom prst="ellipse">
            <a:avLst/>
          </a:prstGeom>
          <a:blipFill>
            <a:blip r:embed="rId4">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78128568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67000"/>
            <a:extLst>
              <a:ext uri="{28A0092B-C50C-407E-A947-70E740481C1C}">
                <a14:useLocalDpi xmlns:a14="http://schemas.microsoft.com/office/drawing/2010/main" val="0"/>
              </a:ext>
            </a:extLst>
          </a:blip>
          <a:stretch>
            <a:fillRect/>
          </a:stretch>
        </p:blipFill>
        <p:spPr>
          <a:xfrm>
            <a:off x="0" y="0"/>
            <a:ext cx="4878038" cy="6504053"/>
          </a:xfrm>
          <a:prstGeom prst="rect">
            <a:avLst/>
          </a:prstGeom>
        </p:spPr>
      </p:pic>
      <p:sp>
        <p:nvSpPr>
          <p:cNvPr id="3" name="Content Placeholder 2"/>
          <p:cNvSpPr>
            <a:spLocks noGrp="1"/>
          </p:cNvSpPr>
          <p:nvPr>
            <p:ph idx="1"/>
          </p:nvPr>
        </p:nvSpPr>
        <p:spPr>
          <a:xfrm>
            <a:off x="5136609" y="1125838"/>
            <a:ext cx="6429601" cy="4525963"/>
          </a:xfrm>
        </p:spPr>
        <p:txBody>
          <a:bodyPr>
            <a:normAutofit/>
          </a:bodyPr>
          <a:lstStyle/>
          <a:p>
            <a:pPr marL="0" indent="0">
              <a:buNone/>
            </a:pPr>
            <a:r>
              <a:rPr lang="en-US" sz="2000" dirty="0"/>
              <a:t>The </a:t>
            </a:r>
            <a:r>
              <a:rPr lang="en-US" sz="2000" b="1" dirty="0"/>
              <a:t>“lips”</a:t>
            </a:r>
            <a:r>
              <a:rPr lang="en-US" sz="2000" dirty="0"/>
              <a:t> icon </a:t>
            </a:r>
            <a:r>
              <a:rPr lang="en-US" sz="2000" dirty="0" smtClean="0"/>
              <a:t>represents </a:t>
            </a:r>
            <a:r>
              <a:rPr lang="en-US" sz="2000" dirty="0"/>
              <a:t>the specific</a:t>
            </a:r>
            <a:r>
              <a:rPr lang="en-US" sz="2000" dirty="0">
                <a:solidFill>
                  <a:srgbClr val="C00000"/>
                </a:solidFill>
              </a:rPr>
              <a:t> </a:t>
            </a:r>
            <a:r>
              <a:rPr lang="en-US" sz="2000" dirty="0"/>
              <a:t>language</a:t>
            </a:r>
            <a:r>
              <a:rPr lang="en-US" sz="2000" dirty="0">
                <a:solidFill>
                  <a:srgbClr val="C00000"/>
                </a:solidFill>
              </a:rPr>
              <a:t> </a:t>
            </a:r>
            <a:r>
              <a:rPr lang="en-US" sz="2000" dirty="0"/>
              <a:t>used within a discipline</a:t>
            </a:r>
            <a:r>
              <a:rPr lang="en-US" sz="2000" dirty="0" smtClean="0"/>
              <a:t>.</a:t>
            </a:r>
          </a:p>
          <a:p>
            <a:pPr marL="0" indent="0" algn="ctr">
              <a:buNone/>
            </a:pPr>
            <a:endParaRPr lang="en-US" sz="2000" b="1" dirty="0" smtClean="0"/>
          </a:p>
          <a:p>
            <a:pPr marL="0" indent="0" algn="ctr">
              <a:buNone/>
            </a:pPr>
            <a:endParaRPr lang="en-US" sz="2000" b="1" dirty="0" smtClean="0"/>
          </a:p>
          <a:p>
            <a:pPr marL="0" indent="0" algn="ctr">
              <a:buNone/>
            </a:pPr>
            <a:r>
              <a:rPr lang="en-US" sz="2000" b="1" dirty="0" smtClean="0"/>
              <a:t>Includes:</a:t>
            </a:r>
            <a:endParaRPr lang="en-US" sz="2000" dirty="0"/>
          </a:p>
          <a:p>
            <a:pPr marL="0" indent="0" algn="ctr">
              <a:buNone/>
            </a:pPr>
            <a:r>
              <a:rPr lang="en-US" sz="2000" dirty="0"/>
              <a:t>Key words (vocabulary)</a:t>
            </a:r>
          </a:p>
          <a:p>
            <a:pPr marL="0" indent="0" algn="ctr">
              <a:buNone/>
            </a:pPr>
            <a:r>
              <a:rPr lang="en-US" sz="2000" dirty="0"/>
              <a:t>Key phrases</a:t>
            </a:r>
          </a:p>
          <a:p>
            <a:pPr marL="0" indent="0" algn="ctr">
              <a:buNone/>
            </a:pPr>
            <a:r>
              <a:rPr lang="en-US" sz="2000" dirty="0"/>
              <a:t>Signs/Symbols</a:t>
            </a:r>
          </a:p>
          <a:p>
            <a:pPr marL="0" indent="0" algn="ctr">
              <a:buNone/>
            </a:pPr>
            <a:r>
              <a:rPr lang="en-US" sz="2000" dirty="0"/>
              <a:t>Abbreviations</a:t>
            </a:r>
          </a:p>
          <a:p>
            <a:pPr marL="0" indent="0" algn="ctr">
              <a:buNone/>
            </a:pPr>
            <a:r>
              <a:rPr lang="en-US" sz="2000" dirty="0"/>
              <a:t>Acronyms</a:t>
            </a:r>
          </a:p>
          <a:p>
            <a:pPr algn="ctr"/>
            <a:endParaRPr lang="en-US" dirty="0"/>
          </a:p>
          <a:p>
            <a:pPr marL="0" indent="0">
              <a:buNone/>
            </a:pPr>
            <a:endParaRPr lang="en-US" dirty="0"/>
          </a:p>
        </p:txBody>
      </p:sp>
      <p:sp>
        <p:nvSpPr>
          <p:cNvPr id="8" name="Oval 7"/>
          <p:cNvSpPr/>
          <p:nvPr/>
        </p:nvSpPr>
        <p:spPr>
          <a:xfrm>
            <a:off x="11190382" y="205242"/>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4" name="Straight Connector 3"/>
          <p:cNvCxnSpPr/>
          <p:nvPr/>
        </p:nvCxnSpPr>
        <p:spPr>
          <a:xfrm>
            <a:off x="6719931" y="2169863"/>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18684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alphaModFix amt="67000"/>
            <a:extLst>
              <a:ext uri="{28A0092B-C50C-407E-A947-70E740481C1C}">
                <a14:useLocalDpi xmlns:a14="http://schemas.microsoft.com/office/drawing/2010/main" val="0"/>
              </a:ext>
            </a:extLst>
          </a:blip>
          <a:stretch>
            <a:fillRect/>
          </a:stretch>
        </p:blipFill>
        <p:spPr>
          <a:xfrm>
            <a:off x="0" y="0"/>
            <a:ext cx="4878038" cy="6504053"/>
          </a:xfrm>
          <a:prstGeom prst="rect">
            <a:avLst/>
          </a:prstGeom>
        </p:spPr>
      </p:pic>
      <p:sp>
        <p:nvSpPr>
          <p:cNvPr id="3" name="Content Placeholder 2"/>
          <p:cNvSpPr>
            <a:spLocks noGrp="1"/>
          </p:cNvSpPr>
          <p:nvPr>
            <p:ph idx="1"/>
          </p:nvPr>
        </p:nvSpPr>
        <p:spPr>
          <a:xfrm>
            <a:off x="5136609" y="662729"/>
            <a:ext cx="6429601" cy="4525963"/>
          </a:xfrm>
        </p:spPr>
        <p:txBody>
          <a:bodyPr>
            <a:normAutofit/>
          </a:bodyPr>
          <a:lstStyle/>
          <a:p>
            <a:pPr marL="0" indent="0" algn="ctr">
              <a:buNone/>
            </a:pPr>
            <a:r>
              <a:rPr lang="en-US" sz="3600" b="1" dirty="0" smtClean="0"/>
              <a:t>Examples</a:t>
            </a:r>
          </a:p>
          <a:p>
            <a:pPr marL="0" indent="0" algn="ctr">
              <a:buNone/>
            </a:pPr>
            <a:endParaRPr lang="en-US" sz="2000" b="1" dirty="0" smtClean="0"/>
          </a:p>
          <a:p>
            <a:pPr marL="0" indent="0" algn="ctr">
              <a:buNone/>
            </a:pPr>
            <a:endParaRPr lang="en-US" sz="2000" b="1" dirty="0" smtClean="0"/>
          </a:p>
          <a:p>
            <a:pPr algn="ctr"/>
            <a:endParaRPr lang="en-US" dirty="0"/>
          </a:p>
          <a:p>
            <a:pPr marL="0" indent="0">
              <a:buNone/>
            </a:pPr>
            <a:endParaRPr lang="en-US" dirty="0"/>
          </a:p>
        </p:txBody>
      </p:sp>
      <p:sp>
        <p:nvSpPr>
          <p:cNvPr id="8" name="Oval 7"/>
          <p:cNvSpPr/>
          <p:nvPr/>
        </p:nvSpPr>
        <p:spPr>
          <a:xfrm>
            <a:off x="11190382" y="205242"/>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graphicFrame>
        <p:nvGraphicFramePr>
          <p:cNvPr id="2" name="Table 1"/>
          <p:cNvGraphicFramePr>
            <a:graphicFrameLocks noGrp="1"/>
          </p:cNvGraphicFramePr>
          <p:nvPr>
            <p:extLst>
              <p:ext uri="{D42A27DB-BD31-4B8C-83A1-F6EECF244321}">
                <p14:modId xmlns:p14="http://schemas.microsoft.com/office/powerpoint/2010/main" val="1320934579"/>
              </p:ext>
            </p:extLst>
          </p:nvPr>
        </p:nvGraphicFramePr>
        <p:xfrm>
          <a:off x="5289176" y="1396709"/>
          <a:ext cx="6277034" cy="2011680"/>
        </p:xfrm>
        <a:graphic>
          <a:graphicData uri="http://schemas.openxmlformats.org/drawingml/2006/table">
            <a:tbl>
              <a:tblPr firstRow="1" bandRow="1">
                <a:tableStyleId>{00A15C55-8517-42AA-B614-E9B94910E393}</a:tableStyleId>
              </a:tblPr>
              <a:tblGrid>
                <a:gridCol w="3138517"/>
                <a:gridCol w="3138517"/>
              </a:tblGrid>
              <a:tr h="370840">
                <a:tc>
                  <a:txBody>
                    <a:bodyPr/>
                    <a:lstStyle/>
                    <a:p>
                      <a:pPr algn="ctr"/>
                      <a:r>
                        <a:rPr lang="en-US" dirty="0" smtClean="0"/>
                        <a:t>Language</a:t>
                      </a:r>
                      <a:r>
                        <a:rPr lang="en-US" baseline="0" dirty="0" smtClean="0"/>
                        <a:t> Arts</a:t>
                      </a:r>
                      <a:endParaRPr lang="en-US" dirty="0"/>
                    </a:p>
                  </a:txBody>
                  <a:tcPr>
                    <a:solidFill>
                      <a:srgbClr val="9194C1"/>
                    </a:solidFill>
                  </a:tcPr>
                </a:tc>
                <a:tc>
                  <a:txBody>
                    <a:bodyPr/>
                    <a:lstStyle/>
                    <a:p>
                      <a:pPr algn="ctr"/>
                      <a:r>
                        <a:rPr lang="en-US" dirty="0" smtClean="0"/>
                        <a:t>Math</a:t>
                      </a:r>
                      <a:endParaRPr lang="en-US" dirty="0"/>
                    </a:p>
                  </a:txBody>
                  <a:tcPr>
                    <a:solidFill>
                      <a:srgbClr val="9194C1"/>
                    </a:solidFill>
                  </a:tcPr>
                </a:tc>
              </a:tr>
              <a:tr h="370840">
                <a:tc>
                  <a:txBody>
                    <a:bodyPr/>
                    <a:lstStyle/>
                    <a:p>
                      <a:r>
                        <a:rPr lang="en-US" dirty="0" smtClean="0"/>
                        <a:t>Onomatopoeia</a:t>
                      </a:r>
                    </a:p>
                    <a:p>
                      <a:r>
                        <a:rPr lang="en-US" dirty="0" smtClean="0"/>
                        <a:t>Alliteration</a:t>
                      </a:r>
                    </a:p>
                    <a:p>
                      <a:r>
                        <a:rPr lang="en-US" dirty="0" smtClean="0"/>
                        <a:t>Plot</a:t>
                      </a:r>
                    </a:p>
                    <a:p>
                      <a:r>
                        <a:rPr lang="en-US" dirty="0" smtClean="0"/>
                        <a:t>Theme</a:t>
                      </a:r>
                    </a:p>
                  </a:txBody>
                  <a:tcPr/>
                </a:tc>
                <a:tc>
                  <a:txBody>
                    <a:bodyPr/>
                    <a:lstStyle/>
                    <a:p>
                      <a:r>
                        <a:rPr lang="en-US" dirty="0" smtClean="0"/>
                        <a:t>Sign &amp; Symbols</a:t>
                      </a:r>
                    </a:p>
                    <a:p>
                      <a:r>
                        <a:rPr lang="en-US" dirty="0" smtClean="0"/>
                        <a:t>Variables</a:t>
                      </a:r>
                    </a:p>
                    <a:p>
                      <a:r>
                        <a:rPr lang="en-US" dirty="0" smtClean="0"/>
                        <a:t>Functions</a:t>
                      </a:r>
                    </a:p>
                    <a:p>
                      <a:r>
                        <a:rPr lang="en-US" dirty="0" smtClean="0"/>
                        <a:t>Operations</a:t>
                      </a:r>
                      <a:endParaRPr lang="en-US" dirty="0"/>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725469807"/>
              </p:ext>
            </p:extLst>
          </p:nvPr>
        </p:nvGraphicFramePr>
        <p:xfrm>
          <a:off x="5289174" y="3634499"/>
          <a:ext cx="6277036" cy="2011680"/>
        </p:xfrm>
        <a:graphic>
          <a:graphicData uri="http://schemas.openxmlformats.org/drawingml/2006/table">
            <a:tbl>
              <a:tblPr firstRow="1" bandRow="1">
                <a:tableStyleId>{00A15C55-8517-42AA-B614-E9B94910E393}</a:tableStyleId>
              </a:tblPr>
              <a:tblGrid>
                <a:gridCol w="3138518"/>
                <a:gridCol w="3138518"/>
              </a:tblGrid>
              <a:tr h="370840">
                <a:tc>
                  <a:txBody>
                    <a:bodyPr/>
                    <a:lstStyle/>
                    <a:p>
                      <a:pPr algn="ctr"/>
                      <a:r>
                        <a:rPr lang="en-US" dirty="0" smtClean="0"/>
                        <a:t>Social Studies</a:t>
                      </a:r>
                      <a:endParaRPr lang="en-US" dirty="0"/>
                    </a:p>
                  </a:txBody>
                  <a:tcPr>
                    <a:solidFill>
                      <a:srgbClr val="9194C1"/>
                    </a:solidFill>
                  </a:tcPr>
                </a:tc>
                <a:tc>
                  <a:txBody>
                    <a:bodyPr/>
                    <a:lstStyle/>
                    <a:p>
                      <a:pPr algn="ctr"/>
                      <a:r>
                        <a:rPr lang="en-US" dirty="0" smtClean="0"/>
                        <a:t>Science</a:t>
                      </a:r>
                      <a:endParaRPr lang="en-US" dirty="0"/>
                    </a:p>
                  </a:txBody>
                  <a:tcPr>
                    <a:solidFill>
                      <a:srgbClr val="9194C1"/>
                    </a:solidFill>
                  </a:tcPr>
                </a:tc>
              </a:tr>
              <a:tr h="370840">
                <a:tc>
                  <a:txBody>
                    <a:bodyPr/>
                    <a:lstStyle/>
                    <a:p>
                      <a:r>
                        <a:rPr lang="en-US" dirty="0" smtClean="0"/>
                        <a:t>Chronology</a:t>
                      </a:r>
                    </a:p>
                    <a:p>
                      <a:r>
                        <a:rPr lang="en-US" dirty="0" smtClean="0"/>
                        <a:t>Agrarian</a:t>
                      </a:r>
                    </a:p>
                    <a:p>
                      <a:r>
                        <a:rPr lang="en-US" dirty="0" smtClean="0"/>
                        <a:t>Antipodes</a:t>
                      </a:r>
                    </a:p>
                    <a:p>
                      <a:r>
                        <a:rPr lang="en-US" dirty="0" smtClean="0"/>
                        <a:t>Anarchy</a:t>
                      </a:r>
                      <a:endParaRPr lang="en-US" dirty="0"/>
                    </a:p>
                  </a:txBody>
                  <a:tcPr/>
                </a:tc>
                <a:tc>
                  <a:txBody>
                    <a:bodyPr/>
                    <a:lstStyle/>
                    <a:p>
                      <a:r>
                        <a:rPr lang="en-US" dirty="0" smtClean="0"/>
                        <a:t>Heredity</a:t>
                      </a:r>
                    </a:p>
                    <a:p>
                      <a:r>
                        <a:rPr lang="en-US" dirty="0" smtClean="0"/>
                        <a:t>Atoms</a:t>
                      </a:r>
                    </a:p>
                    <a:p>
                      <a:r>
                        <a:rPr lang="en-US" dirty="0" smtClean="0"/>
                        <a:t>Quarks</a:t>
                      </a:r>
                    </a:p>
                    <a:p>
                      <a:r>
                        <a:rPr lang="en-US" dirty="0" smtClean="0"/>
                        <a:t>Electromagnetism</a:t>
                      </a:r>
                      <a:endParaRPr lang="en-US" dirty="0"/>
                    </a:p>
                  </a:txBody>
                  <a:tcPr/>
                </a:tc>
              </a:tr>
            </a:tbl>
          </a:graphicData>
        </a:graphic>
      </p:graphicFrame>
    </p:spTree>
    <p:extLst>
      <p:ext uri="{BB962C8B-B14F-4D97-AF65-F5344CB8AC3E}">
        <p14:creationId xmlns:p14="http://schemas.microsoft.com/office/powerpoint/2010/main" val="14367221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69718"/>
          <a:stretch/>
        </p:blipFill>
        <p:spPr>
          <a:xfrm>
            <a:off x="252759" y="1846729"/>
            <a:ext cx="11686481" cy="2922495"/>
          </a:xfrm>
        </p:spPr>
      </p:pic>
    </p:spTree>
    <p:extLst>
      <p:ext uri="{BB962C8B-B14F-4D97-AF65-F5344CB8AC3E}">
        <p14:creationId xmlns:p14="http://schemas.microsoft.com/office/powerpoint/2010/main" val="8370264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11643" y="928617"/>
            <a:ext cx="7070417" cy="6092187"/>
          </a:xfrm>
        </p:spPr>
        <p:txBody>
          <a:bodyPr>
            <a:noAutofit/>
          </a:bodyPr>
          <a:lstStyle/>
          <a:p>
            <a:pPr marL="0" indent="0">
              <a:buNone/>
            </a:pPr>
            <a:r>
              <a:rPr lang="en-US" sz="2000" dirty="0"/>
              <a:t>The </a:t>
            </a:r>
            <a:r>
              <a:rPr lang="en-US" sz="2000" dirty="0" smtClean="0"/>
              <a:t>“</a:t>
            </a:r>
            <a:r>
              <a:rPr lang="en-US" sz="2000" b="1" dirty="0" smtClean="0"/>
              <a:t>flower”</a:t>
            </a:r>
            <a:r>
              <a:rPr lang="en-US" sz="2000" dirty="0" smtClean="0"/>
              <a:t> </a:t>
            </a:r>
            <a:r>
              <a:rPr lang="en-US" sz="2000" dirty="0"/>
              <a:t>icon represents “details” as depicted by the parts of the flower.  Each petal represents a detail of the flower. Details are supporting information which enrich or “deepen” student understanding. Details encompass the elaboration of the “big idea” or concept (the main </a:t>
            </a:r>
            <a:r>
              <a:rPr lang="en-US" sz="2000" dirty="0" smtClean="0"/>
              <a:t>idea)</a:t>
            </a:r>
            <a:endParaRPr lang="en-US" sz="2000" dirty="0"/>
          </a:p>
          <a:p>
            <a:pPr marL="0" indent="0" algn="ctr">
              <a:buNone/>
            </a:pPr>
            <a:endParaRPr lang="en-US" sz="2000" b="1" dirty="0" smtClean="0"/>
          </a:p>
          <a:p>
            <a:pPr marL="0" indent="0" algn="ctr">
              <a:buNone/>
            </a:pPr>
            <a:endParaRPr lang="en-US" sz="2000" b="1" dirty="0" smtClean="0"/>
          </a:p>
          <a:p>
            <a:pPr marL="0" indent="0" algn="ctr">
              <a:buNone/>
            </a:pPr>
            <a:r>
              <a:rPr lang="en-US" sz="2000" b="1" dirty="0" smtClean="0"/>
              <a:t>Includes:</a:t>
            </a:r>
            <a:endParaRPr lang="en-US" sz="2000" b="1" dirty="0"/>
          </a:p>
          <a:p>
            <a:pPr marL="0" indent="0" algn="ctr">
              <a:buNone/>
            </a:pPr>
            <a:r>
              <a:rPr lang="en-US" sz="2000" dirty="0"/>
              <a:t>Parts or specific information</a:t>
            </a:r>
          </a:p>
          <a:p>
            <a:pPr marL="0" indent="0" algn="ctr">
              <a:buNone/>
            </a:pPr>
            <a:r>
              <a:rPr lang="en-US" sz="2000" dirty="0"/>
              <a:t>Components</a:t>
            </a:r>
          </a:p>
          <a:p>
            <a:pPr marL="0" indent="0" algn="ctr">
              <a:buNone/>
            </a:pPr>
            <a:r>
              <a:rPr lang="en-US" sz="2000" dirty="0"/>
              <a:t>Factors</a:t>
            </a:r>
          </a:p>
          <a:p>
            <a:pPr marL="0" indent="0" algn="ctr">
              <a:buNone/>
            </a:pPr>
            <a:r>
              <a:rPr lang="en-US" sz="2000" dirty="0"/>
              <a:t>Attributes</a:t>
            </a:r>
          </a:p>
          <a:p>
            <a:pPr marL="0" indent="0" algn="ctr">
              <a:buNone/>
            </a:pPr>
            <a:r>
              <a:rPr lang="en-US" sz="2000" dirty="0"/>
              <a:t>Traits/Characteristics</a:t>
            </a:r>
          </a:p>
          <a:p>
            <a:pPr marL="0" indent="0" algn="ctr">
              <a:buNone/>
            </a:pPr>
            <a:r>
              <a:rPr lang="en-US" sz="2000" dirty="0"/>
              <a:t>Variables</a:t>
            </a:r>
          </a:p>
          <a:p>
            <a:pPr marL="0" indent="0">
              <a:buNone/>
            </a:pPr>
            <a:endParaRPr lang="en-US" sz="2400" dirty="0"/>
          </a:p>
        </p:txBody>
      </p:sp>
      <p:pic>
        <p:nvPicPr>
          <p:cNvPr id="8" name="Picture 7" descr="Details.jpg"/>
          <p:cNvPicPr>
            <a:picLocks noChangeAspect="1"/>
          </p:cNvPicPr>
          <p:nvPr/>
        </p:nvPicPr>
        <p:blipFill>
          <a:blip r:embed="rId2">
            <a:alphaModFix amt="66000"/>
            <a:extLst>
              <a:ext uri="{28A0092B-C50C-407E-A947-70E740481C1C}">
                <a14:useLocalDpi xmlns:a14="http://schemas.microsoft.com/office/drawing/2010/main" val="0"/>
              </a:ext>
            </a:extLst>
          </a:blip>
          <a:stretch>
            <a:fillRect/>
          </a:stretch>
        </p:blipFill>
        <p:spPr>
          <a:xfrm>
            <a:off x="0" y="0"/>
            <a:ext cx="4826556" cy="6435408"/>
          </a:xfrm>
          <a:prstGeom prst="rect">
            <a:avLst/>
          </a:prstGeom>
        </p:spPr>
      </p:pic>
      <p:sp>
        <p:nvSpPr>
          <p:cNvPr id="9" name="Oval 8"/>
          <p:cNvSpPr/>
          <p:nvPr/>
        </p:nvSpPr>
        <p:spPr>
          <a:xfrm>
            <a:off x="11190382" y="115449"/>
            <a:ext cx="855693" cy="733980"/>
          </a:xfrm>
          <a:prstGeom prst="ellipse">
            <a:avLst/>
          </a:prstGeom>
          <a:blipFill>
            <a:blip r:embed="rId3">
              <a:duotone>
                <a:schemeClr val="dk2">
                  <a:hueOff val="0"/>
                  <a:satOff val="0"/>
                  <a:lumOff val="0"/>
                  <a:alphaOff val="0"/>
                  <a:shade val="20000"/>
                  <a:satMod val="200000"/>
                </a:schemeClr>
                <a:schemeClr val="dk2">
                  <a:hueOff val="0"/>
                  <a:satOff val="0"/>
                  <a:lumOff val="0"/>
                  <a:alphaOff val="0"/>
                  <a:tint val="12000"/>
                  <a:satMod val="190000"/>
                </a:schemeClr>
              </a:duotone>
              <a:extLst>
                <a:ext uri="{28A0092B-C50C-407E-A947-70E740481C1C}">
                  <a14:useLocalDpi xmlns:a14="http://schemas.microsoft.com/office/drawing/2010/main" val="0"/>
                </a:ext>
              </a:extLst>
            </a:blip>
            <a:srcRect/>
            <a:stretch>
              <a:fillRect t="-3000" b="-3000"/>
            </a:stretch>
          </a:blipFill>
        </p:spPr>
        <p:style>
          <a:lnRef idx="2">
            <a:schemeClr val="dk2">
              <a:shade val="80000"/>
              <a:hueOff val="0"/>
              <a:satOff val="0"/>
              <a:lumOff val="0"/>
              <a:alphaOff val="0"/>
            </a:schemeClr>
          </a:lnRef>
          <a:fillRef idx="1">
            <a:scrgbClr r="0" g="0" b="0"/>
          </a:fillRef>
          <a:effectRef idx="0">
            <a:schemeClr val="dk2">
              <a:tint val="40000"/>
              <a:hueOff val="0"/>
              <a:satOff val="0"/>
              <a:lumOff val="0"/>
              <a:alphaOff val="0"/>
            </a:schemeClr>
          </a:effectRef>
          <a:fontRef idx="minor">
            <a:schemeClr val="lt1">
              <a:hueOff val="0"/>
              <a:satOff val="0"/>
              <a:lumOff val="0"/>
              <a:alphaOff val="0"/>
            </a:schemeClr>
          </a:fontRef>
        </p:style>
      </p:sp>
      <p:cxnSp>
        <p:nvCxnSpPr>
          <p:cNvPr id="5" name="Straight Connector 4"/>
          <p:cNvCxnSpPr/>
          <p:nvPr/>
        </p:nvCxnSpPr>
        <p:spPr>
          <a:xfrm>
            <a:off x="6913944" y="2928433"/>
            <a:ext cx="3262959" cy="17641"/>
          </a:xfrm>
          <a:prstGeom prst="line">
            <a:avLst/>
          </a:prstGeom>
          <a:ln>
            <a:solidFill>
              <a:srgbClr val="7984A3"/>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668485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theme/theme1.xml><?xml version="1.0" encoding="utf-8"?>
<a:theme xmlns:a="http://schemas.openxmlformats.org/drawingml/2006/main" name="16x9_duke_ppt_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16x9_duke_ppt_3.potx</Template>
  <TotalTime>1622</TotalTime>
  <Words>1747</Words>
  <Application>Microsoft Macintosh PowerPoint</Application>
  <PresentationFormat>Widescreen</PresentationFormat>
  <Paragraphs>419</Paragraphs>
  <Slides>49</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49</vt:i4>
      </vt:variant>
    </vt:vector>
  </HeadingPairs>
  <TitlesOfParts>
    <vt:vector size="58" baseType="lpstr">
      <vt:lpstr>Calibri</vt:lpstr>
      <vt:lpstr>Curlz MT</vt:lpstr>
      <vt:lpstr>Helvetica</vt:lpstr>
      <vt:lpstr>Helvetica Neue</vt:lpstr>
      <vt:lpstr>Phosphate Inline</vt:lpstr>
      <vt:lpstr>Wide Latin</vt:lpstr>
      <vt:lpstr>Wingdings</vt:lpstr>
      <vt:lpstr>Arial</vt:lpstr>
      <vt:lpstr>16x9_duke_ppt_3</vt:lpstr>
      <vt:lpstr> Tier Up! with DEPTH and Complexity</vt:lpstr>
      <vt:lpstr>Differentiation for Gifted Learners</vt:lpstr>
      <vt:lpstr>DEPTH of Knowledge</vt:lpstr>
      <vt:lpstr>Complexity  </vt:lpstr>
      <vt:lpstr>DEPTH and Complexity Icons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DEPTH Debrief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DEPTH Debrief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Complexity Debrief</vt:lpstr>
      <vt:lpstr>How to Use the Icons</vt:lpstr>
      <vt:lpstr>PowerPoint Presentation</vt:lpstr>
      <vt:lpstr>Why Use Them? </vt:lpstr>
      <vt:lpstr>Contact Us </vt:lpstr>
      <vt:lpstr>References</vt:lpstr>
    </vt:vector>
  </TitlesOfParts>
  <Company>Duke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Alissa Griffith</dc:creator>
  <cp:lastModifiedBy>Kristen Stepehens</cp:lastModifiedBy>
  <cp:revision>171</cp:revision>
  <dcterms:created xsi:type="dcterms:W3CDTF">2015-10-01T19:29:36Z</dcterms:created>
  <dcterms:modified xsi:type="dcterms:W3CDTF">2016-02-29T17:01:16Z</dcterms:modified>
</cp:coreProperties>
</file>